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65" r:id="rId2"/>
    <p:sldId id="257" r:id="rId3"/>
    <p:sldId id="258" r:id="rId4"/>
    <p:sldId id="309" r:id="rId5"/>
    <p:sldId id="310" r:id="rId6"/>
    <p:sldId id="288" r:id="rId7"/>
    <p:sldId id="291" r:id="rId8"/>
    <p:sldId id="292" r:id="rId9"/>
    <p:sldId id="294" r:id="rId10"/>
    <p:sldId id="296" r:id="rId11"/>
    <p:sldId id="295" r:id="rId12"/>
    <p:sldId id="301" r:id="rId13"/>
    <p:sldId id="305" r:id="rId14"/>
    <p:sldId id="306" r:id="rId15"/>
    <p:sldId id="304" r:id="rId16"/>
    <p:sldId id="302" r:id="rId17"/>
    <p:sldId id="303" r:id="rId18"/>
    <p:sldId id="322" r:id="rId19"/>
    <p:sldId id="320" r:id="rId20"/>
    <p:sldId id="312" r:id="rId21"/>
    <p:sldId id="313" r:id="rId22"/>
    <p:sldId id="314" r:id="rId23"/>
    <p:sldId id="311" r:id="rId24"/>
    <p:sldId id="316" r:id="rId25"/>
    <p:sldId id="317" r:id="rId26"/>
    <p:sldId id="318" r:id="rId27"/>
    <p:sldId id="319" r:id="rId28"/>
    <p:sldId id="315" r:id="rId29"/>
    <p:sldId id="321" r:id="rId30"/>
    <p:sldId id="323" r:id="rId31"/>
    <p:sldId id="286" r:id="rId32"/>
    <p:sldId id="307" r:id="rId33"/>
  </p:sldIdLst>
  <p:sldSz cx="12192000" cy="6858000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4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66"/>
      </p:cViewPr>
      <p:guideLst>
        <p:guide orient="horz" pos="2400"/>
        <p:guide pos="44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6B64B-0B1C-40A1-940B-350432BC3B64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DE83-86B0-4A52-8B8D-9DCECC35A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40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838" y="749300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슬라이드 노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09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564120"/>
            <a:ext cx="12207836" cy="159948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103900" tIns="51951" rIns="103900" bIns="51951" anchor="ctr" anchorCtr="0">
            <a:noAutofit/>
          </a:bodyPr>
          <a:lstStyle/>
          <a:p>
            <a:pPr algn="ctr">
              <a:spcAft>
                <a:spcPts val="681"/>
              </a:spcAft>
            </a:pPr>
            <a:endParaRPr lang="en-US" altLang="ko-KR" sz="3733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715" y="1711879"/>
            <a:ext cx="9144000" cy="1321885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제목을 입력하세요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8779" y="4348535"/>
            <a:ext cx="6643687" cy="806171"/>
          </a:xfrm>
        </p:spPr>
        <p:txBody>
          <a:bodyPr>
            <a:normAutofit/>
          </a:bodyPr>
          <a:lstStyle>
            <a:lvl1pPr algn="ctr">
              <a:spcAft>
                <a:spcPts val="1200"/>
              </a:spcAft>
              <a:defRPr sz="1800"/>
            </a:lvl1pPr>
          </a:lstStyle>
          <a:p>
            <a:pPr lvl="0"/>
            <a:r>
              <a:rPr lang="ko-KR" altLang="en-US" dirty="0" smtClean="0"/>
              <a:t>날짜 및 그룹을 입력하세요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43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" y="2"/>
            <a:ext cx="12186236" cy="69954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6782" y="70737"/>
            <a:ext cx="10515600" cy="5760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목차 마스터</a:t>
            </a:r>
            <a:endParaRPr 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2814824" y="1810124"/>
            <a:ext cx="6329176" cy="3416300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 b="1"/>
            </a:lvl1pPr>
            <a:lvl2pPr marL="241294" indent="0">
              <a:buNone/>
              <a:defRPr/>
            </a:lvl2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322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본문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" y="2"/>
            <a:ext cx="12186236" cy="69954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6782" y="70737"/>
            <a:ext cx="10515600" cy="5760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제목을 입력하세요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46188"/>
            <a:ext cx="9780587" cy="3854450"/>
          </a:xfrm>
        </p:spPr>
        <p:txBody>
          <a:bodyPr/>
          <a:lstStyle>
            <a:lvl1pPr marL="342900" indent="-342900">
              <a:spcAft>
                <a:spcPts val="1200"/>
              </a:spcAft>
              <a:buFont typeface="Wingdings" panose="05000000000000000000" pitchFamily="2" charset="2"/>
              <a:buChar char=""/>
              <a:defRPr sz="1600"/>
            </a:lvl1pPr>
            <a:lvl2pPr marL="627063" indent="-239713">
              <a:spcAft>
                <a:spcPts val="600"/>
              </a:spcAft>
              <a:buFont typeface="Wingdings" panose="05000000000000000000" pitchFamily="2" charset="2"/>
              <a:buChar char="§"/>
              <a:defRPr sz="1400"/>
            </a:lvl2pPr>
            <a:lvl3pPr marL="954593" indent="-241294">
              <a:spcAft>
                <a:spcPts val="600"/>
              </a:spcAft>
              <a:buFont typeface="Calibri" panose="020F0502020204030204" pitchFamily="34" charset="0"/>
              <a:buChar char="-"/>
              <a:defRPr sz="1200"/>
            </a:lvl3pPr>
          </a:lstStyle>
          <a:p>
            <a:pPr lvl="0"/>
            <a:r>
              <a:rPr lang="ko-KR" altLang="en-US" dirty="0" smtClean="0"/>
              <a:t>첫째 수준 제목을 입력하세요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</p:spTree>
    <p:extLst>
      <p:ext uri="{BB962C8B-B14F-4D97-AF65-F5344CB8AC3E}">
        <p14:creationId xmlns:p14="http://schemas.microsoft.com/office/powerpoint/2010/main" val="338233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감사합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2617041" y="3102162"/>
            <a:ext cx="7073900" cy="976779"/>
          </a:xfrm>
        </p:spPr>
        <p:txBody>
          <a:bodyPr anchor="ctr">
            <a:normAutofit/>
          </a:bodyPr>
          <a:lstStyle>
            <a:lvl1pPr algn="ctr">
              <a:defRPr sz="36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9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792135" y="6581761"/>
            <a:ext cx="676052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C2E6A819-3F73-444B-9C10-9B3612E3F7E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305159" y="111290"/>
            <a:ext cx="70339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67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4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792135" y="6581761"/>
            <a:ext cx="676052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C2E6A819-3F73-444B-9C10-9B3612E3F7E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 bwMode="auto">
          <a:xfrm>
            <a:off x="305159" y="111290"/>
            <a:ext cx="70339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67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17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62251"/>
            <a:ext cx="10515600" cy="501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538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3727-8923-4D74-A186-57A85B8E2459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4612" y="6538686"/>
            <a:ext cx="3359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538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FC7B3C97-6851-4391-9B47-76EC093C4B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7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0" r:id="rId6"/>
  </p:sldLayoutIdLst>
  <p:timing>
    <p:tnLst>
      <p:par>
        <p:cTn id="1" dur="indefinite" restart="never" nodeType="tmRoot"/>
      </p:par>
    </p:tnLst>
  </p:timing>
  <p:txStyles>
    <p:titleStyle>
      <a:lvl1pPr algn="l" defTabSz="914372" rtl="0" eaLnBrk="1" latinLnBrk="1" hangingPunct="1">
        <a:lnSpc>
          <a:spcPct val="90000"/>
        </a:lnSpc>
        <a:spcBef>
          <a:spcPct val="0"/>
        </a:spcBef>
        <a:buNone/>
        <a:defRPr sz="2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2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2588" indent="-241294" algn="l" defTabSz="914372" rtl="0" eaLnBrk="1" latinLnBrk="1" hangingPunct="1">
        <a:lnSpc>
          <a:spcPct val="90000"/>
        </a:lnSpc>
        <a:spcBef>
          <a:spcPts val="500"/>
        </a:spcBef>
        <a:buFont typeface="맑은 고딕" panose="020B0503020000020004" pitchFamily="50" charset="-127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54593" indent="-241294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3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3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3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3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3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0" indent="-228593" algn="l" defTabSz="91437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4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0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slvpn.koreanair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download/details.aspx?id=46148" TargetMode="External"/><Relationship Id="rId7" Type="http://schemas.openxmlformats.org/officeDocument/2006/relationships/image" Target="cid:image004.png@01D383B3.DE88AC80" TargetMode="External"/><Relationship Id="rId2" Type="http://schemas.openxmlformats.org/officeDocument/2006/relationships/hyperlink" Target="https://www.microsoft.com/en-us/download/details.aspx?id=4607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cid:image001.png@01D381AC.39778AD0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tservice@koreanair.com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2"/>
          <p:cNvSpPr txBox="1">
            <a:spLocks/>
          </p:cNvSpPr>
          <p:nvPr/>
        </p:nvSpPr>
        <p:spPr>
          <a:xfrm>
            <a:off x="1143000" y="4899292"/>
            <a:ext cx="9906000" cy="9498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tabLst>
                <a:tab pos="2695643" algn="l"/>
              </a:tabLst>
            </a:pPr>
            <a:r>
              <a:rPr lang="en-US" altLang="ko-KR" sz="2000" dirty="0" smtClean="0">
                <a:latin typeface="+mn-ea"/>
              </a:rPr>
              <a:t>2018. </a:t>
            </a:r>
            <a:r>
              <a:rPr lang="en-US" altLang="ko-KR" sz="2000" smtClean="0">
                <a:latin typeface="+mn-ea"/>
              </a:rPr>
              <a:t>10</a:t>
            </a:r>
            <a:endParaRPr lang="en-US" altLang="ko-KR" sz="2000" dirty="0" smtClean="0">
              <a:latin typeface="+mn-ea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2695643" algn="l"/>
              </a:tabLst>
            </a:pPr>
            <a:endParaRPr lang="en-US" altLang="ko-KR" sz="2000" dirty="0" smtClean="0">
              <a:latin typeface="+mn-ea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2695643" algn="l"/>
              </a:tabLst>
            </a:pPr>
            <a:r>
              <a:rPr lang="ko-KR" altLang="en-US" sz="2000" dirty="0" smtClean="0">
                <a:latin typeface="+mn-ea"/>
              </a:rPr>
              <a:t>정보시스템실 기술</a:t>
            </a:r>
            <a:r>
              <a:rPr lang="en-US" altLang="ko-KR" sz="2000" dirty="0" smtClean="0">
                <a:latin typeface="+mn-ea"/>
              </a:rPr>
              <a:t>IT</a:t>
            </a:r>
            <a:r>
              <a:rPr lang="ko-KR" altLang="en-US" sz="2000" dirty="0" smtClean="0">
                <a:latin typeface="+mn-ea"/>
              </a:rPr>
              <a:t>팀 인프라지원그룹</a:t>
            </a:r>
            <a:endParaRPr lang="en-US" altLang="ko-KR" sz="2000" dirty="0">
              <a:latin typeface="+mn-ea"/>
            </a:endParaRPr>
          </a:p>
        </p:txBody>
      </p:sp>
      <p:sp>
        <p:nvSpPr>
          <p:cNvPr id="3" name="순서도: 처리 2"/>
          <p:cNvSpPr/>
          <p:nvPr/>
        </p:nvSpPr>
        <p:spPr bwMode="auto">
          <a:xfrm>
            <a:off x="143837" y="5204"/>
            <a:ext cx="11907749" cy="975524"/>
          </a:xfrm>
          <a:prstGeom prst="flowChartProcess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lang="ko-KR" altLang="en-US" sz="14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A819-3F73-444B-9C10-9B3612E3F7E5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+mn-ea"/>
              </a:rPr>
              <a:pPr/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+mn-ea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747638"/>
            <a:ext cx="12192000" cy="1409220"/>
          </a:xfrm>
          <a:prstGeom prst="rect">
            <a:avLst/>
          </a:prstGeom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 anchor="ctr" anchorCtr="0">
            <a:noAutofit/>
          </a:bodyPr>
          <a:lstStyle/>
          <a:p>
            <a:pPr lvl="0" algn="ctr" latinLnBrk="0">
              <a:defRPr/>
            </a:pPr>
            <a:r>
              <a:rPr kumimoji="1" lang="en-US" altLang="ko-KR" sz="3600" b="1" dirty="0" smtClean="0"/>
              <a:t>SSL VPN (</a:t>
            </a:r>
            <a:r>
              <a:rPr kumimoji="1" lang="en-US" altLang="ko-KR" sz="3600" b="1" dirty="0" err="1" smtClean="0"/>
              <a:t>NetScaler</a:t>
            </a:r>
            <a:r>
              <a:rPr kumimoji="1" lang="en-US" altLang="ko-KR" sz="3600" b="1" dirty="0" smtClean="0"/>
              <a:t>) </a:t>
            </a:r>
            <a:r>
              <a:rPr kumimoji="1" lang="ko-KR" altLang="en-US" sz="3600" b="1" dirty="0" smtClean="0"/>
              <a:t>설치 및 사용 매뉴얼</a:t>
            </a:r>
            <a:endParaRPr lang="en-US" altLang="ko-KR" sz="3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순서도: 처리 9"/>
          <p:cNvSpPr/>
          <p:nvPr/>
        </p:nvSpPr>
        <p:spPr bwMode="auto">
          <a:xfrm>
            <a:off x="143837" y="6271303"/>
            <a:ext cx="11907749" cy="576064"/>
          </a:xfrm>
          <a:prstGeom prst="flowChartProcess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lang="ko-KR" altLang="en-US" sz="14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401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6" y="829410"/>
            <a:ext cx="103627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2) VPN </a:t>
            </a:r>
            <a:r>
              <a:rPr kumimoji="1" lang="ko-KR" altLang="en-US" dirty="0" smtClean="0">
                <a:latin typeface="+mn-ea"/>
              </a:rPr>
              <a:t>연결 완료 확인 후에 인터넷 브라우저 실행 및 </a:t>
            </a:r>
            <a:r>
              <a:rPr kumimoji="1" lang="en-US" altLang="ko-KR" dirty="0" smtClean="0">
                <a:latin typeface="+mn-ea"/>
              </a:rPr>
              <a:t>hanway, ERP</a:t>
            </a:r>
            <a:r>
              <a:rPr kumimoji="1" lang="ko-KR" altLang="en-US" dirty="0" smtClean="0">
                <a:latin typeface="+mn-ea"/>
              </a:rPr>
              <a:t>등 사내 사이트 접속 가능</a:t>
            </a: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kumimoji="1" lang="en-US" altLang="ko-KR" dirty="0" smtClean="0">
                <a:solidFill>
                  <a:srgbClr val="FF0000"/>
                </a:solidFill>
                <a:latin typeface="+mn-ea"/>
              </a:rPr>
              <a:t>   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4" y="2387745"/>
            <a:ext cx="3572634" cy="262724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88" y="2370415"/>
            <a:ext cx="3761682" cy="246219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771971" y="5366177"/>
            <a:ext cx="4267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600" b="1" dirty="0" smtClean="0">
                <a:latin typeface="+mn-ea"/>
              </a:rPr>
              <a:t>실행 된 </a:t>
            </a:r>
            <a:r>
              <a:rPr kumimoji="1" lang="en-US" altLang="ko-KR" sz="1600" b="1" dirty="0" smtClean="0">
                <a:latin typeface="+mn-ea"/>
              </a:rPr>
              <a:t>web browser</a:t>
            </a:r>
            <a:r>
              <a:rPr kumimoji="1" lang="ko-KR" altLang="en-US" sz="1600" b="1" dirty="0" smtClean="0">
                <a:latin typeface="+mn-ea"/>
              </a:rPr>
              <a:t>에서 사내 사이트 접속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1096429" y="5424502"/>
            <a:ext cx="2060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600" b="1" dirty="0" smtClean="0">
                <a:latin typeface="+mn-ea"/>
              </a:rPr>
              <a:t>VPN </a:t>
            </a:r>
            <a:r>
              <a:rPr kumimoji="1" lang="ko-KR" altLang="en-US" sz="1600" b="1" dirty="0" smtClean="0">
                <a:latin typeface="+mn-ea"/>
              </a:rPr>
              <a:t>연결 상태 화면</a:t>
            </a:r>
            <a:endParaRPr lang="ko-KR" altLang="en-US" sz="1600" b="1" dirty="0"/>
          </a:p>
        </p:txBody>
      </p: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426782" y="70737"/>
            <a:ext cx="10515600" cy="576000"/>
          </a:xfrm>
        </p:spPr>
        <p:txBody>
          <a:bodyPr/>
          <a:lstStyle/>
          <a:p>
            <a:r>
              <a:rPr lang="en-US" altLang="ko-KR" dirty="0">
                <a:latin typeface="+mn-ea"/>
              </a:rPr>
              <a:t>2. </a:t>
            </a:r>
            <a:r>
              <a:rPr lang="ko-KR" altLang="en-US" dirty="0">
                <a:latin typeface="+mn-ea"/>
              </a:rPr>
              <a:t>로그인</a:t>
            </a:r>
            <a:r>
              <a:rPr lang="en-US" altLang="ko-KR" dirty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로그아웃 </a:t>
            </a:r>
            <a:r>
              <a:rPr lang="en-US" altLang="ko-KR" dirty="0" smtClean="0">
                <a:latin typeface="+mn-ea"/>
              </a:rPr>
              <a:t>(2/3)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371402" y="3473577"/>
            <a:ext cx="666750" cy="21178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62070" y="3820701"/>
            <a:ext cx="20024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1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※ homepage </a:t>
            </a:r>
            <a:r>
              <a:rPr kumimoji="1" lang="ko-KR" altLang="en-US" sz="11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버튼 </a:t>
            </a:r>
            <a:r>
              <a:rPr kumimoji="1" lang="ko-KR" altLang="en-US" sz="1100" b="1" i="1" dirty="0" smtClean="0">
                <a:solidFill>
                  <a:srgbClr val="FF0000"/>
                </a:solidFill>
                <a:latin typeface="+mn-ea"/>
              </a:rPr>
              <a:t>사용금지</a:t>
            </a:r>
            <a:endParaRPr lang="ko-KR" altLang="en-US" sz="1100" b="1" i="1" dirty="0">
              <a:solidFill>
                <a:srgbClr val="FF0000"/>
              </a:solidFill>
            </a:endParaRPr>
          </a:p>
        </p:txBody>
      </p:sp>
      <p:cxnSp>
        <p:nvCxnSpPr>
          <p:cNvPr id="13" name="꺾인 연결선 12"/>
          <p:cNvCxnSpPr>
            <a:stCxn id="8" idx="1"/>
            <a:endCxn id="11" idx="1"/>
          </p:cNvCxnSpPr>
          <p:nvPr/>
        </p:nvCxnSpPr>
        <p:spPr>
          <a:xfrm rot="10800000" flipV="1">
            <a:off x="3362070" y="3579472"/>
            <a:ext cx="9332" cy="372034"/>
          </a:xfrm>
          <a:prstGeom prst="bentConnector3">
            <a:avLst>
              <a:gd name="adj1" fmla="val 2549636"/>
            </a:avLst>
          </a:prstGeom>
          <a:ln>
            <a:solidFill>
              <a:srgbClr val="FF0000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곱셈 기호 21"/>
          <p:cNvSpPr/>
          <p:nvPr/>
        </p:nvSpPr>
        <p:spPr>
          <a:xfrm>
            <a:off x="3578020" y="3436449"/>
            <a:ext cx="189279" cy="286044"/>
          </a:xfrm>
          <a:prstGeom prst="mathMultipl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767299" y="2313354"/>
            <a:ext cx="363619" cy="242277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589696" y="1937418"/>
            <a:ext cx="16995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000" dirty="0" smtClean="0">
                <a:solidFill>
                  <a:srgbClr val="0000FF"/>
                </a:solidFill>
                <a:latin typeface="맑은 고딕"/>
                <a:ea typeface="맑은 고딕"/>
              </a:rPr>
              <a:t>- </a:t>
            </a:r>
            <a:r>
              <a:rPr kumimoji="1" lang="ko-KR" altLang="en-US" sz="1000" dirty="0" smtClean="0">
                <a:solidFill>
                  <a:srgbClr val="0000FF"/>
                </a:solidFill>
                <a:latin typeface="맑은 고딕"/>
                <a:ea typeface="맑은 고딕"/>
              </a:rPr>
              <a:t>상태 화면 아래로 숨기기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cxnSp>
        <p:nvCxnSpPr>
          <p:cNvPr id="31" name="꺾인 연결선 30"/>
          <p:cNvCxnSpPr>
            <a:stCxn id="28" idx="1"/>
            <a:endCxn id="30" idx="1"/>
          </p:cNvCxnSpPr>
          <p:nvPr/>
        </p:nvCxnSpPr>
        <p:spPr>
          <a:xfrm rot="10800000">
            <a:off x="3589697" y="2060529"/>
            <a:ext cx="177603" cy="373964"/>
          </a:xfrm>
          <a:prstGeom prst="bentConnector3">
            <a:avLst>
              <a:gd name="adj1" fmla="val 228714"/>
            </a:avLst>
          </a:prstGeom>
          <a:ln>
            <a:solidFill>
              <a:srgbClr val="0000FF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" descr="webbrowser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5587876" y="2922499"/>
            <a:ext cx="1053746" cy="1019842"/>
            <a:chOff x="5587876" y="2922499"/>
            <a:chExt cx="1053746" cy="101984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05"/>
            <a:stretch/>
          </p:blipFill>
          <p:spPr bwMode="auto">
            <a:xfrm>
              <a:off x="6186225" y="3412305"/>
              <a:ext cx="455397" cy="5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6" r="41639"/>
            <a:stretch/>
          </p:blipFill>
          <p:spPr bwMode="auto">
            <a:xfrm>
              <a:off x="5739555" y="3428391"/>
              <a:ext cx="446670" cy="5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9"/>
            <a:stretch/>
          </p:blipFill>
          <p:spPr bwMode="auto">
            <a:xfrm>
              <a:off x="5587876" y="2922499"/>
              <a:ext cx="849557" cy="5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직사각형 42"/>
          <p:cNvSpPr/>
          <p:nvPr/>
        </p:nvSpPr>
        <p:spPr>
          <a:xfrm>
            <a:off x="5136914" y="5424502"/>
            <a:ext cx="1926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600" b="1" dirty="0" smtClean="0">
                <a:latin typeface="+mn-ea"/>
              </a:rPr>
              <a:t>web browser </a:t>
            </a:r>
            <a:r>
              <a:rPr kumimoji="1" lang="ko-KR" altLang="en-US" sz="1600" b="1" dirty="0" smtClean="0">
                <a:latin typeface="+mn-ea"/>
              </a:rPr>
              <a:t>실행</a:t>
            </a:r>
            <a:endParaRPr lang="ko-KR" altLang="en-US" sz="1600" b="1" dirty="0"/>
          </a:p>
        </p:txBody>
      </p:sp>
      <p:sp>
        <p:nvSpPr>
          <p:cNvPr id="38" name="오른쪽 화살표 37"/>
          <p:cNvSpPr/>
          <p:nvPr/>
        </p:nvSpPr>
        <p:spPr>
          <a:xfrm>
            <a:off x="4540738" y="3243385"/>
            <a:ext cx="273539" cy="425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44"/>
          <p:cNvSpPr/>
          <p:nvPr/>
        </p:nvSpPr>
        <p:spPr>
          <a:xfrm>
            <a:off x="7063595" y="3243385"/>
            <a:ext cx="273539" cy="425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7979713" y="2434494"/>
            <a:ext cx="2094523" cy="12113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7811049" y="2001290"/>
            <a:ext cx="14350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000" dirty="0" smtClean="0">
                <a:solidFill>
                  <a:srgbClr val="0000FF"/>
                </a:solidFill>
                <a:latin typeface="맑은 고딕"/>
                <a:ea typeface="맑은 고딕"/>
              </a:rPr>
              <a:t>ex</a:t>
            </a:r>
            <a:r>
              <a:rPr kumimoji="1" lang="en-US" altLang="ko-KR" sz="1000" smtClean="0">
                <a:solidFill>
                  <a:srgbClr val="0000FF"/>
                </a:solidFill>
                <a:latin typeface="맑은 고딕"/>
                <a:ea typeface="맑은 고딕"/>
              </a:rPr>
              <a:t>) erp.koreanair.com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cxnSp>
        <p:nvCxnSpPr>
          <p:cNvPr id="49" name="꺾인 연결선 48"/>
          <p:cNvCxnSpPr>
            <a:stCxn id="42" idx="1"/>
            <a:endCxn id="48" idx="1"/>
          </p:cNvCxnSpPr>
          <p:nvPr/>
        </p:nvCxnSpPr>
        <p:spPr>
          <a:xfrm rot="10800000">
            <a:off x="7811049" y="2124401"/>
            <a:ext cx="168664" cy="370662"/>
          </a:xfrm>
          <a:prstGeom prst="bentConnector3">
            <a:avLst>
              <a:gd name="adj1" fmla="val 235536"/>
            </a:avLst>
          </a:prstGeom>
          <a:ln>
            <a:solidFill>
              <a:srgbClr val="0000FF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659606" y="3820701"/>
            <a:ext cx="1269207" cy="105555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5" name="꺾인 연결선 54"/>
          <p:cNvCxnSpPr>
            <a:stCxn id="54" idx="1"/>
            <a:endCxn id="59" idx="1"/>
          </p:cNvCxnSpPr>
          <p:nvPr/>
        </p:nvCxnSpPr>
        <p:spPr>
          <a:xfrm rot="10800000">
            <a:off x="537952" y="2211415"/>
            <a:ext cx="121654" cy="1662065"/>
          </a:xfrm>
          <a:prstGeom prst="bentConnector3">
            <a:avLst>
              <a:gd name="adj1" fmla="val 287910"/>
            </a:avLst>
          </a:prstGeom>
          <a:ln>
            <a:solidFill>
              <a:srgbClr val="0000FF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537952" y="2011359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Tx/>
              <a:buChar char="-"/>
            </a:pPr>
            <a:r>
              <a:rPr kumimoji="1" lang="ko-KR" altLang="en-US" sz="1000" dirty="0" smtClean="0">
                <a:solidFill>
                  <a:srgbClr val="0000FF"/>
                </a:solidFill>
                <a:latin typeface="맑은 고딕"/>
                <a:ea typeface="맑은 고딕"/>
              </a:rPr>
              <a:t>녹색 </a:t>
            </a:r>
            <a:r>
              <a:rPr kumimoji="1" lang="en-US" altLang="ko-KR" sz="1000" dirty="0" smtClean="0">
                <a:solidFill>
                  <a:srgbClr val="0000FF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1000" dirty="0" smtClean="0">
                <a:solidFill>
                  <a:srgbClr val="0000FF"/>
                </a:solidFill>
                <a:latin typeface="맑은 고딕"/>
                <a:ea typeface="맑은 고딕"/>
              </a:rPr>
              <a:t>정상연결 </a:t>
            </a:r>
            <a:endParaRPr kumimoji="1" lang="en-US" altLang="ko-KR" sz="1000" dirty="0" smtClean="0">
              <a:solidFill>
                <a:srgbClr val="0000FF"/>
              </a:solidFill>
              <a:latin typeface="맑은 고딕"/>
              <a:ea typeface="맑은 고딕"/>
            </a:endParaRPr>
          </a:p>
          <a:p>
            <a:pPr marL="171450" indent="-171450">
              <a:buFontTx/>
              <a:buChar char="-"/>
            </a:pPr>
            <a:r>
              <a:rPr lang="en-US" altLang="ko-KR" sz="1000" dirty="0" smtClean="0">
                <a:solidFill>
                  <a:srgbClr val="0000FF"/>
                </a:solidFill>
              </a:rPr>
              <a:t>Time : </a:t>
            </a:r>
            <a:r>
              <a:rPr lang="ko-KR" altLang="en-US" sz="1000" dirty="0" smtClean="0">
                <a:solidFill>
                  <a:srgbClr val="0000FF"/>
                </a:solidFill>
              </a:rPr>
              <a:t>최초 연결된 시간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6" y="829410"/>
            <a:ext cx="10362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3) </a:t>
            </a:r>
            <a:r>
              <a:rPr kumimoji="1" lang="ko-KR" altLang="en-US" dirty="0" smtClean="0">
                <a:latin typeface="+mn-ea"/>
              </a:rPr>
              <a:t>로그 아웃 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  - </a:t>
            </a:r>
            <a:r>
              <a:rPr kumimoji="1" lang="ko-KR" altLang="en-US" dirty="0" smtClean="0">
                <a:latin typeface="+mn-ea"/>
              </a:rPr>
              <a:t>사용 완료 후에는 아래 방법으로 반드시 연결 해제</a:t>
            </a: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ko-KR" altLang="en-US" dirty="0" smtClean="0">
                <a:latin typeface="+mn-ea"/>
              </a:rPr>
              <a:t>      </a:t>
            </a:r>
            <a:r>
              <a:rPr kumimoji="1" lang="en-US" altLang="ko-KR" dirty="0" smtClean="0">
                <a:latin typeface="+mn-ea"/>
              </a:rPr>
              <a:t>- windows </a:t>
            </a:r>
            <a:r>
              <a:rPr kumimoji="1" lang="ko-KR" altLang="en-US" dirty="0" smtClean="0">
                <a:latin typeface="+mn-ea"/>
              </a:rPr>
              <a:t>작업 표시줄 클릭 </a:t>
            </a:r>
            <a:r>
              <a:rPr kumimoji="1" lang="en-US" altLang="ko-KR" dirty="0" smtClean="0">
                <a:latin typeface="+mn-ea"/>
              </a:rPr>
              <a:t>VPN </a:t>
            </a:r>
            <a:r>
              <a:rPr kumimoji="1" lang="ko-KR" altLang="en-US" dirty="0" smtClean="0">
                <a:latin typeface="+mn-ea"/>
              </a:rPr>
              <a:t>버튼 클릭 및 </a:t>
            </a:r>
            <a:r>
              <a:rPr kumimoji="1" lang="en-US" altLang="ko-KR" dirty="0" smtClean="0">
                <a:latin typeface="+mn-ea"/>
              </a:rPr>
              <a:t>Logoff </a:t>
            </a:r>
            <a:r>
              <a:rPr kumimoji="1" lang="ko-KR" altLang="en-US" dirty="0" smtClean="0">
                <a:latin typeface="+mn-ea"/>
              </a:rPr>
              <a:t>후 </a:t>
            </a:r>
            <a:r>
              <a:rPr kumimoji="1" lang="en-US" altLang="ko-KR" dirty="0" smtClean="0">
                <a:latin typeface="+mn-ea"/>
              </a:rPr>
              <a:t>Cleanup </a:t>
            </a:r>
            <a:r>
              <a:rPr kumimoji="1" lang="ko-KR" altLang="en-US" dirty="0" smtClean="0">
                <a:latin typeface="+mn-ea"/>
              </a:rPr>
              <a:t>클릭 후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종료</a:t>
            </a:r>
            <a:endParaRPr kumimoji="1" lang="ko-KR" altLang="en-US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24" y="3912200"/>
            <a:ext cx="3284514" cy="240576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928597" y="5659296"/>
            <a:ext cx="5110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US" altLang="ko-KR" dirty="0" smtClean="0">
                <a:solidFill>
                  <a:srgbClr val="FF0000"/>
                </a:solidFill>
                <a:latin typeface="+mn-ea"/>
              </a:rPr>
              <a:t>VPN</a:t>
            </a:r>
            <a:r>
              <a:rPr kumimoji="1" lang="ko-KR" altLang="en-US" dirty="0" smtClean="0">
                <a:solidFill>
                  <a:srgbClr val="FF0000"/>
                </a:solidFill>
                <a:latin typeface="+mn-ea"/>
              </a:rPr>
              <a:t>을 통해 사내 사이트를 사용 완료 후에는</a:t>
            </a:r>
            <a:r>
              <a:rPr kumimoji="1" lang="en-US" altLang="ko-KR" dirty="0">
                <a:solidFill>
                  <a:srgbClr val="FF0000"/>
                </a:solidFill>
                <a:latin typeface="+mn-ea"/>
              </a:rPr>
              <a:t/>
            </a:r>
            <a:br>
              <a:rPr kumimoji="1" lang="en-US" altLang="ko-KR" dirty="0">
                <a:solidFill>
                  <a:srgbClr val="FF0000"/>
                </a:solidFill>
                <a:latin typeface="+mn-ea"/>
              </a:rPr>
            </a:br>
            <a:r>
              <a:rPr kumimoji="1" lang="ko-KR" altLang="en-US" dirty="0" smtClean="0">
                <a:solidFill>
                  <a:srgbClr val="FF0000"/>
                </a:solidFill>
                <a:latin typeface="+mn-ea"/>
              </a:rPr>
              <a:t>반드시  </a:t>
            </a:r>
            <a:r>
              <a:rPr kumimoji="1" lang="en-US" altLang="ko-KR" dirty="0">
                <a:solidFill>
                  <a:srgbClr val="FF0000"/>
                </a:solidFill>
                <a:latin typeface="+mn-ea"/>
              </a:rPr>
              <a:t>Logoff </a:t>
            </a:r>
            <a:r>
              <a:rPr kumimoji="1" lang="ko-KR" altLang="en-US" dirty="0">
                <a:solidFill>
                  <a:srgbClr val="FF0000"/>
                </a:solidFill>
                <a:latin typeface="+mn-ea"/>
              </a:rPr>
              <a:t>눌러서 연결 해지 필수</a:t>
            </a:r>
            <a:endParaRPr kumimoji="1" lang="en-US" altLang="ko-KR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99" y="1981314"/>
            <a:ext cx="3306548" cy="24315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37541" t="44585" r="30649"/>
          <a:stretch/>
        </p:blipFill>
        <p:spPr>
          <a:xfrm>
            <a:off x="1426681" y="3158849"/>
            <a:ext cx="2660970" cy="2064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56" y="2032010"/>
            <a:ext cx="3747888" cy="52329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 bwMode="auto">
          <a:xfrm>
            <a:off x="1768373" y="2032010"/>
            <a:ext cx="534545" cy="52329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3286865" y="4343716"/>
            <a:ext cx="635533" cy="52512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" name="직선 화살표 연결선 11"/>
          <p:cNvCxnSpPr>
            <a:stCxn id="10" idx="4"/>
          </p:cNvCxnSpPr>
          <p:nvPr/>
        </p:nvCxnSpPr>
        <p:spPr>
          <a:xfrm>
            <a:off x="2035646" y="2555300"/>
            <a:ext cx="1251219" cy="1927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1" idx="7"/>
          </p:cNvCxnSpPr>
          <p:nvPr/>
        </p:nvCxnSpPr>
        <p:spPr>
          <a:xfrm flipV="1">
            <a:off x="3829326" y="3655189"/>
            <a:ext cx="867290" cy="765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7" idx="3"/>
            <a:endCxn id="3" idx="0"/>
          </p:cNvCxnSpPr>
          <p:nvPr/>
        </p:nvCxnSpPr>
        <p:spPr>
          <a:xfrm>
            <a:off x="8064347" y="3197099"/>
            <a:ext cx="1271034" cy="71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 bwMode="auto">
          <a:xfrm>
            <a:off x="7428814" y="3958556"/>
            <a:ext cx="635533" cy="52512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9762947" y="5898680"/>
            <a:ext cx="635533" cy="52512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</a:t>
            </a:r>
            <a:r>
              <a:rPr lang="ko-KR" altLang="en-US" dirty="0">
                <a:latin typeface="+mn-ea"/>
              </a:rPr>
              <a:t>로그인</a:t>
            </a:r>
            <a:r>
              <a:rPr lang="en-US" altLang="ko-KR" dirty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로그아웃 </a:t>
            </a:r>
            <a:r>
              <a:rPr lang="en-US" altLang="ko-KR" dirty="0" smtClean="0">
                <a:latin typeface="+mn-ea"/>
              </a:rPr>
              <a:t>(3/3)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0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5" y="829410"/>
            <a:ext cx="1072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kumimoji="1" lang="en-US" altLang="ko-KR" dirty="0" smtClean="0">
                <a:latin typeface="+mn-ea"/>
              </a:rPr>
              <a:t>Play Store</a:t>
            </a:r>
            <a:r>
              <a:rPr kumimoji="1" lang="ko-KR" altLang="en-US" dirty="0" smtClean="0">
                <a:latin typeface="+mn-ea"/>
              </a:rPr>
              <a:t>에서 </a:t>
            </a:r>
            <a:r>
              <a:rPr kumimoji="1" lang="en-US" altLang="ko-KR" dirty="0" smtClean="0">
                <a:latin typeface="+mn-ea"/>
              </a:rPr>
              <a:t>‘</a:t>
            </a:r>
            <a:r>
              <a:rPr kumimoji="1" lang="en-US" altLang="ko-KR" b="1" dirty="0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en-US" altLang="ko-KR" b="1" dirty="0" smtClean="0">
                <a:solidFill>
                  <a:srgbClr val="FF0000"/>
                </a:solidFill>
                <a:latin typeface="+mn-ea"/>
              </a:rPr>
              <a:t>itrix SSO</a:t>
            </a:r>
            <a:r>
              <a:rPr kumimoji="1" lang="en-US" altLang="ko-KR" dirty="0" smtClean="0">
                <a:latin typeface="+mn-ea"/>
              </a:rPr>
              <a:t>’ </a:t>
            </a:r>
            <a:r>
              <a:rPr kumimoji="1" lang="ko-KR" altLang="en-US" dirty="0" smtClean="0">
                <a:latin typeface="+mn-ea"/>
              </a:rPr>
              <a:t>검색하여 앱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파란 자물쇠 모양</a:t>
            </a:r>
            <a:r>
              <a:rPr kumimoji="1" lang="en-US" altLang="ko-KR" dirty="0" smtClean="0">
                <a:latin typeface="+mn-ea"/>
              </a:rPr>
              <a:t>)</a:t>
            </a:r>
            <a:r>
              <a:rPr kumimoji="1" lang="ko-KR" altLang="en-US" dirty="0" smtClean="0">
                <a:latin typeface="+mn-ea"/>
              </a:rPr>
              <a:t> 설치 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무료</a:t>
            </a:r>
            <a:r>
              <a:rPr kumimoji="1" lang="en-US" altLang="ko-KR" dirty="0" smtClean="0">
                <a:latin typeface="+mn-ea"/>
              </a:rPr>
              <a:t>), </a:t>
            </a:r>
            <a:r>
              <a:rPr kumimoji="1" lang="ko-KR" altLang="en-US" dirty="0" smtClean="0">
                <a:latin typeface="+mn-ea"/>
              </a:rPr>
              <a:t>실행</a:t>
            </a:r>
            <a:endParaRPr kumimoji="1" lang="en-US" altLang="ko-KR" dirty="0" smtClean="0">
              <a:latin typeface="+mn-ea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kumimoji="1" lang="ko-KR" altLang="en-US" dirty="0" smtClean="0">
                <a:latin typeface="+mn-ea"/>
              </a:rPr>
              <a:t>보안 허용 관련하여 </a:t>
            </a:r>
            <a:r>
              <a:rPr kumimoji="1" lang="en-US" altLang="ko-KR" dirty="0" smtClean="0">
                <a:latin typeface="+mn-ea"/>
              </a:rPr>
              <a:t>Allow </a:t>
            </a:r>
            <a:r>
              <a:rPr kumimoji="1" lang="ko-KR" altLang="en-US" dirty="0" smtClean="0">
                <a:latin typeface="+mn-ea"/>
              </a:rPr>
              <a:t>선택</a:t>
            </a:r>
            <a:endParaRPr kumimoji="1" lang="en-US" altLang="ko-KR" dirty="0" smtClean="0">
              <a:latin typeface="+mn-ea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kumimoji="1" lang="en-US" altLang="ko-KR" dirty="0" smtClean="0">
                <a:latin typeface="+mn-ea"/>
              </a:rPr>
              <a:t>Add Connection… </a:t>
            </a:r>
            <a:r>
              <a:rPr kumimoji="1" lang="ko-KR" altLang="en-US" dirty="0" smtClean="0">
                <a:latin typeface="+mn-ea"/>
              </a:rPr>
              <a:t>선택</a:t>
            </a:r>
            <a:r>
              <a:rPr kumimoji="1" lang="en-US" altLang="ko-KR" dirty="0" smtClean="0">
                <a:latin typeface="+mn-ea"/>
              </a:rPr>
              <a:t> </a:t>
            </a:r>
            <a:endParaRPr kumimoji="1" lang="ko-KR" altLang="en-US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3. </a:t>
            </a:r>
            <a:r>
              <a:rPr lang="ko-KR" altLang="en-US" dirty="0" smtClean="0">
                <a:latin typeface="+mn-ea"/>
                <a:ea typeface="+mn-ea"/>
              </a:rPr>
              <a:t>모바일 </a:t>
            </a:r>
            <a:r>
              <a:rPr lang="en-US" altLang="ko-KR" dirty="0" smtClean="0">
                <a:latin typeface="+mn-ea"/>
                <a:ea typeface="+mn-ea"/>
              </a:rPr>
              <a:t>VPN - </a:t>
            </a:r>
            <a:r>
              <a:rPr lang="ko-KR" altLang="en-US" dirty="0" smtClean="0">
                <a:latin typeface="+mn-ea"/>
                <a:ea typeface="+mn-ea"/>
              </a:rPr>
              <a:t>안드로이드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2" y="2180193"/>
            <a:ext cx="2061006" cy="41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4" y="2180193"/>
            <a:ext cx="2089632" cy="420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81" y="2189926"/>
            <a:ext cx="2089632" cy="41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5" y="829410"/>
            <a:ext cx="1072022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4) </a:t>
            </a:r>
            <a:r>
              <a:rPr kumimoji="1" lang="ko-KR" altLang="en-US" dirty="0">
                <a:latin typeface="+mn-ea"/>
              </a:rPr>
              <a:t>아래와 같이 설정 입력</a:t>
            </a: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  - Server: </a:t>
            </a:r>
            <a:r>
              <a:rPr kumimoji="1" lang="en-US" altLang="ko-KR" dirty="0" smtClean="0">
                <a:latin typeface="+mn-ea"/>
              </a:rPr>
              <a:t>sslvpn.koreanair.com</a:t>
            </a: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  - Description: </a:t>
            </a:r>
            <a:r>
              <a:rPr kumimoji="1" lang="ko-KR" altLang="en-US" dirty="0">
                <a:latin typeface="+mn-ea"/>
              </a:rPr>
              <a:t>임의 입력 가능 </a:t>
            </a:r>
            <a:r>
              <a:rPr kumimoji="1" lang="en-US" altLang="ko-KR" dirty="0">
                <a:latin typeface="+mn-ea"/>
              </a:rPr>
              <a:t>ex) </a:t>
            </a:r>
            <a:r>
              <a:rPr kumimoji="1" lang="en-US" altLang="ko-KR" dirty="0" err="1">
                <a:latin typeface="+mn-ea"/>
              </a:rPr>
              <a:t>vpn</a:t>
            </a: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  - User Name: Hanway ID </a:t>
            </a:r>
            <a:r>
              <a:rPr kumimoji="1" lang="ko-KR" altLang="en-US" dirty="0">
                <a:latin typeface="+mn-ea"/>
              </a:rPr>
              <a:t>입력</a:t>
            </a:r>
            <a:r>
              <a:rPr kumimoji="1" lang="en-US" altLang="ko-KR" dirty="0">
                <a:latin typeface="+mn-ea"/>
              </a:rPr>
              <a:t> (@koreanair.com </a:t>
            </a:r>
            <a:r>
              <a:rPr kumimoji="1" lang="ko-KR" altLang="en-US" dirty="0">
                <a:latin typeface="+mn-ea"/>
              </a:rPr>
              <a:t>생략</a:t>
            </a:r>
            <a:r>
              <a:rPr kumimoji="1" lang="en-US" altLang="ko-KR" dirty="0" smtClean="0">
                <a:latin typeface="+mn-ea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5) </a:t>
            </a:r>
            <a:r>
              <a:rPr kumimoji="1" lang="ko-KR" altLang="en-US" dirty="0" smtClean="0">
                <a:latin typeface="+mn-ea"/>
              </a:rPr>
              <a:t>상단 </a:t>
            </a:r>
            <a:r>
              <a:rPr kumimoji="1" lang="en-US" altLang="ko-KR" dirty="0" smtClean="0">
                <a:latin typeface="+mn-ea"/>
              </a:rPr>
              <a:t>Save </a:t>
            </a:r>
            <a:r>
              <a:rPr kumimoji="1" lang="ko-KR" altLang="en-US" dirty="0" smtClean="0">
                <a:latin typeface="+mn-ea"/>
              </a:rPr>
              <a:t>버튼 클릭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6) </a:t>
            </a:r>
            <a:r>
              <a:rPr kumimoji="1" lang="ko-KR" altLang="en-US" dirty="0" smtClean="0">
                <a:latin typeface="+mn-ea"/>
              </a:rPr>
              <a:t>주의 사항 </a:t>
            </a:r>
            <a:r>
              <a:rPr kumimoji="1" lang="en-US" altLang="ko-KR" dirty="0" smtClean="0">
                <a:latin typeface="+mn-ea"/>
              </a:rPr>
              <a:t>: </a:t>
            </a:r>
            <a:r>
              <a:rPr kumimoji="1" lang="ko-KR" altLang="en-US" dirty="0" err="1" smtClean="0">
                <a:latin typeface="+mn-ea"/>
              </a:rPr>
              <a:t>안드로이드의</a:t>
            </a:r>
            <a:r>
              <a:rPr kumimoji="1" lang="ko-KR" altLang="en-US" dirty="0" smtClean="0">
                <a:latin typeface="+mn-ea"/>
              </a:rPr>
              <a:t> 경우 </a:t>
            </a:r>
            <a:r>
              <a:rPr kumimoji="1" lang="en-US" altLang="ko-KR" dirty="0" smtClean="0">
                <a:latin typeface="+mn-ea"/>
              </a:rPr>
              <a:t>Server, Username </a:t>
            </a:r>
            <a:r>
              <a:rPr kumimoji="1" lang="ko-KR" altLang="en-US" dirty="0" smtClean="0">
                <a:latin typeface="+mn-ea"/>
              </a:rPr>
              <a:t>부분에 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“ “ </a:t>
            </a:r>
            <a:r>
              <a:rPr kumimoji="1" lang="ko-KR" altLang="en-US" dirty="0" smtClean="0">
                <a:latin typeface="+mn-ea"/>
              </a:rPr>
              <a:t>스페이스 공백을 기입하게 되면</a:t>
            </a:r>
            <a:r>
              <a:rPr kumimoji="1" lang="en-US" altLang="ko-KR" dirty="0" smtClean="0">
                <a:latin typeface="+mn-ea"/>
              </a:rPr>
              <a:t>, </a:t>
            </a:r>
            <a:r>
              <a:rPr kumimoji="1" lang="ko-KR" altLang="en-US" dirty="0" smtClean="0">
                <a:latin typeface="+mn-ea"/>
              </a:rPr>
              <a:t>로그인 불가 합니다</a:t>
            </a:r>
            <a:r>
              <a:rPr kumimoji="1" lang="en-US" altLang="ko-KR" dirty="0">
                <a:latin typeface="+mn-ea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ko-KR" altLang="en-US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3. </a:t>
            </a:r>
            <a:r>
              <a:rPr lang="ko-KR" altLang="en-US" dirty="0">
                <a:latin typeface="+mn-ea"/>
              </a:rPr>
              <a:t>모바일 </a:t>
            </a:r>
            <a:r>
              <a:rPr lang="en-US" altLang="ko-KR" dirty="0">
                <a:latin typeface="+mn-ea"/>
              </a:rPr>
              <a:t>VPN - </a:t>
            </a:r>
            <a:r>
              <a:rPr lang="ko-KR" altLang="en-US" dirty="0">
                <a:latin typeface="+mn-ea"/>
              </a:rPr>
              <a:t>안드로이드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829410"/>
            <a:ext cx="27622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5" y="829410"/>
            <a:ext cx="107202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6) Save and Connect (</a:t>
            </a:r>
            <a:r>
              <a:rPr kumimoji="1" lang="ko-KR" altLang="en-US" dirty="0" smtClean="0">
                <a:latin typeface="+mn-ea"/>
              </a:rPr>
              <a:t>저장하고 바로 연결</a:t>
            </a:r>
            <a:r>
              <a:rPr kumimoji="1" lang="en-US" altLang="ko-KR" dirty="0" smtClean="0">
                <a:latin typeface="+mn-ea"/>
              </a:rPr>
              <a:t>) </a:t>
            </a:r>
            <a:r>
              <a:rPr kumimoji="1" lang="ko-KR" altLang="en-US" dirty="0" smtClean="0">
                <a:latin typeface="+mn-ea"/>
              </a:rPr>
              <a:t>선택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7</a:t>
            </a:r>
            <a:r>
              <a:rPr kumimoji="1" lang="en-US" altLang="ko-KR" dirty="0" smtClean="0">
                <a:latin typeface="+mn-ea"/>
              </a:rPr>
              <a:t>) Hanway</a:t>
            </a:r>
            <a:r>
              <a:rPr kumimoji="1" lang="ko-KR" altLang="en-US" dirty="0" smtClean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Password </a:t>
            </a:r>
            <a:r>
              <a:rPr kumimoji="1" lang="ko-KR" altLang="en-US" dirty="0" smtClean="0">
                <a:latin typeface="+mn-ea"/>
              </a:rPr>
              <a:t>입력</a:t>
            </a:r>
            <a:r>
              <a:rPr kumimoji="1" lang="en-US" altLang="ko-KR" dirty="0" smtClean="0">
                <a:latin typeface="+mn-ea"/>
              </a:rPr>
              <a:t>, Log In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8</a:t>
            </a:r>
            <a:r>
              <a:rPr kumimoji="1" lang="en-US" altLang="ko-KR" dirty="0" smtClean="0">
                <a:latin typeface="+mn-ea"/>
              </a:rPr>
              <a:t>) ‘</a:t>
            </a:r>
            <a:r>
              <a:rPr kumimoji="1" lang="ko-KR" altLang="en-US" dirty="0" smtClean="0">
                <a:latin typeface="+mn-ea"/>
              </a:rPr>
              <a:t>사용</a:t>
            </a:r>
            <a:r>
              <a:rPr kumimoji="1" lang="en-US" altLang="ko-KR" dirty="0" smtClean="0">
                <a:latin typeface="+mn-ea"/>
              </a:rPr>
              <a:t>‘ </a:t>
            </a:r>
            <a:r>
              <a:rPr kumimoji="1" lang="ko-KR" altLang="en-US" dirty="0" smtClean="0">
                <a:latin typeface="+mn-ea"/>
              </a:rPr>
              <a:t>상태 확인 및 상단에 열쇠 모양 </a:t>
            </a:r>
            <a:r>
              <a:rPr kumimoji="1" lang="en-US" altLang="ko-KR" dirty="0" smtClean="0">
                <a:latin typeface="+mn-ea"/>
              </a:rPr>
              <a:t>VPN </a:t>
            </a:r>
            <a:r>
              <a:rPr kumimoji="1" lang="ko-KR" altLang="en-US" dirty="0" smtClean="0">
                <a:latin typeface="+mn-ea"/>
              </a:rPr>
              <a:t>연결됨 상태 확인 및 폰의 </a:t>
            </a:r>
            <a:r>
              <a:rPr kumimoji="1" lang="en-US" altLang="ko-KR" dirty="0" smtClean="0">
                <a:latin typeface="+mn-ea"/>
              </a:rPr>
              <a:t>“Home” </a:t>
            </a:r>
            <a:r>
              <a:rPr kumimoji="1" lang="ko-KR" altLang="en-US" dirty="0" smtClean="0">
                <a:latin typeface="+mn-ea"/>
              </a:rPr>
              <a:t>버튼 클릭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9</a:t>
            </a:r>
            <a:r>
              <a:rPr kumimoji="1" lang="en-US" altLang="ko-KR" dirty="0" smtClean="0">
                <a:latin typeface="+mn-ea"/>
              </a:rPr>
              <a:t>) </a:t>
            </a:r>
            <a:r>
              <a:rPr kumimoji="1" lang="ko-KR" altLang="en-US" dirty="0" smtClean="0">
                <a:latin typeface="+mn-ea"/>
              </a:rPr>
              <a:t>인터넷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err="1" smtClean="0">
                <a:latin typeface="+mn-ea"/>
              </a:rPr>
              <a:t>브라우져</a:t>
            </a:r>
            <a:r>
              <a:rPr kumimoji="1" lang="ko-KR" altLang="en-US" dirty="0" smtClean="0">
                <a:latin typeface="+mn-ea"/>
              </a:rPr>
              <a:t> 실행 또는 사내 앱 실행하여 </a:t>
            </a:r>
            <a:r>
              <a:rPr kumimoji="1" lang="ko-KR" altLang="en-US" dirty="0" err="1" smtClean="0">
                <a:latin typeface="+mn-ea"/>
              </a:rPr>
              <a:t>사내망</a:t>
            </a:r>
            <a:r>
              <a:rPr kumimoji="1" lang="ko-KR" altLang="en-US" dirty="0" smtClean="0">
                <a:latin typeface="+mn-ea"/>
              </a:rPr>
              <a:t> 접속 확인 </a:t>
            </a:r>
            <a:r>
              <a:rPr kumimoji="1" lang="en-US" altLang="ko-KR" dirty="0" smtClean="0">
                <a:latin typeface="+mn-ea"/>
              </a:rPr>
              <a:t>ex) erp.koreanair.com</a:t>
            </a:r>
            <a:endParaRPr kumimoji="1" lang="ko-KR" altLang="en-US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3. </a:t>
            </a:r>
            <a:r>
              <a:rPr lang="ko-KR" altLang="en-US" dirty="0">
                <a:latin typeface="+mn-ea"/>
              </a:rPr>
              <a:t>모바일 </a:t>
            </a:r>
            <a:r>
              <a:rPr lang="en-US" altLang="ko-KR" dirty="0">
                <a:latin typeface="+mn-ea"/>
              </a:rPr>
              <a:t>VPN - </a:t>
            </a:r>
            <a:r>
              <a:rPr lang="ko-KR" altLang="en-US" dirty="0">
                <a:latin typeface="+mn-ea"/>
              </a:rPr>
              <a:t>안드로이드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63" y="2567235"/>
            <a:ext cx="2063081" cy="366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46" y="2573832"/>
            <a:ext cx="1893159" cy="38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94" y="2551959"/>
            <a:ext cx="1867136" cy="380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09" y="2485878"/>
            <a:ext cx="1952232" cy="38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5" y="829410"/>
            <a:ext cx="1072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kumimoji="1" lang="en-US" altLang="ko-KR" dirty="0" smtClean="0">
                <a:latin typeface="+mn-ea"/>
              </a:rPr>
              <a:t>App Store</a:t>
            </a:r>
            <a:r>
              <a:rPr kumimoji="1" lang="ko-KR" altLang="en-US" dirty="0" smtClean="0">
                <a:latin typeface="+mn-ea"/>
              </a:rPr>
              <a:t>에서 </a:t>
            </a:r>
            <a:r>
              <a:rPr kumimoji="1" lang="en-US" altLang="ko-KR" dirty="0" smtClean="0">
                <a:latin typeface="+mn-ea"/>
              </a:rPr>
              <a:t>‘</a:t>
            </a:r>
            <a:r>
              <a:rPr kumimoji="1" lang="en-US" altLang="ko-KR" b="1" dirty="0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en-US" altLang="ko-KR" b="1" dirty="0" smtClean="0">
                <a:solidFill>
                  <a:srgbClr val="FF0000"/>
                </a:solidFill>
                <a:latin typeface="+mn-ea"/>
              </a:rPr>
              <a:t>itrix SSO</a:t>
            </a:r>
            <a:r>
              <a:rPr kumimoji="1" lang="en-US" altLang="ko-KR" dirty="0" smtClean="0">
                <a:latin typeface="+mn-ea"/>
              </a:rPr>
              <a:t>’ </a:t>
            </a:r>
            <a:r>
              <a:rPr kumimoji="1" lang="ko-KR" altLang="en-US" dirty="0" smtClean="0">
                <a:latin typeface="+mn-ea"/>
              </a:rPr>
              <a:t>검색하여 앱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파란 자물쇠 모양</a:t>
            </a:r>
            <a:r>
              <a:rPr kumimoji="1" lang="en-US" altLang="ko-KR" dirty="0" smtClean="0">
                <a:latin typeface="+mn-ea"/>
              </a:rPr>
              <a:t>)</a:t>
            </a:r>
            <a:r>
              <a:rPr kumimoji="1" lang="ko-KR" altLang="en-US" dirty="0" smtClean="0">
                <a:latin typeface="+mn-ea"/>
              </a:rPr>
              <a:t> 설치 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무료</a:t>
            </a:r>
            <a:r>
              <a:rPr kumimoji="1" lang="en-US" altLang="ko-KR" dirty="0" smtClean="0">
                <a:latin typeface="+mn-ea"/>
              </a:rPr>
              <a:t>), </a:t>
            </a:r>
            <a:r>
              <a:rPr kumimoji="1" lang="ko-KR" altLang="en-US" dirty="0" smtClean="0">
                <a:latin typeface="+mn-ea"/>
              </a:rPr>
              <a:t>실행</a:t>
            </a:r>
            <a:endParaRPr kumimoji="1" lang="en-US" altLang="ko-KR" dirty="0" smtClean="0">
              <a:latin typeface="+mn-ea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kumimoji="1" lang="ko-KR" altLang="en-US" dirty="0" smtClean="0">
                <a:latin typeface="+mn-ea"/>
              </a:rPr>
              <a:t>보안 허용 관련하여 </a:t>
            </a:r>
            <a:r>
              <a:rPr kumimoji="1" lang="en-US" altLang="ko-KR" dirty="0" smtClean="0">
                <a:latin typeface="+mn-ea"/>
              </a:rPr>
              <a:t>Allow </a:t>
            </a:r>
            <a:r>
              <a:rPr kumimoji="1" lang="ko-KR" altLang="en-US" dirty="0" smtClean="0">
                <a:latin typeface="+mn-ea"/>
              </a:rPr>
              <a:t>선택</a:t>
            </a:r>
            <a:endParaRPr kumimoji="1" lang="en-US" altLang="ko-KR" dirty="0" smtClean="0">
              <a:latin typeface="+mn-ea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kumimoji="1" lang="en-US" altLang="ko-KR" dirty="0" smtClean="0">
                <a:latin typeface="+mn-ea"/>
              </a:rPr>
              <a:t>Add VPN Configuration… </a:t>
            </a:r>
            <a:r>
              <a:rPr kumimoji="1" lang="ko-KR" altLang="en-US" dirty="0" smtClean="0">
                <a:latin typeface="+mn-ea"/>
              </a:rPr>
              <a:t>선택</a:t>
            </a:r>
            <a:r>
              <a:rPr kumimoji="1" lang="en-US" altLang="ko-KR" dirty="0" smtClean="0">
                <a:latin typeface="+mn-ea"/>
              </a:rPr>
              <a:t> </a:t>
            </a:r>
            <a:endParaRPr kumimoji="1" lang="ko-KR" altLang="en-US" dirty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3. </a:t>
            </a:r>
            <a:r>
              <a:rPr lang="ko-KR" altLang="en-US" dirty="0">
                <a:latin typeface="+mn-ea"/>
              </a:rPr>
              <a:t>모바일 </a:t>
            </a:r>
            <a:r>
              <a:rPr lang="en-US" altLang="ko-KR" dirty="0">
                <a:latin typeface="+mn-ea"/>
              </a:rPr>
              <a:t>VPN - </a:t>
            </a:r>
            <a:r>
              <a:rPr lang="en-US" altLang="ko-KR" dirty="0" smtClean="0">
                <a:latin typeface="+mn-ea"/>
              </a:rPr>
              <a:t>IOS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84" y="2288290"/>
            <a:ext cx="2375883" cy="41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59" y="2288290"/>
            <a:ext cx="2375883" cy="41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62" y="2281134"/>
            <a:ext cx="2368726" cy="41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5" y="829410"/>
            <a:ext cx="107202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4) </a:t>
            </a:r>
            <a:r>
              <a:rPr kumimoji="1" lang="ko-KR" altLang="en-US" dirty="0" smtClean="0">
                <a:latin typeface="+mn-ea"/>
              </a:rPr>
              <a:t>아래와 같이 설정 입력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- Server: sslvpn.koreanair.com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- Description: </a:t>
            </a:r>
            <a:r>
              <a:rPr kumimoji="1" lang="ko-KR" altLang="en-US" dirty="0" smtClean="0">
                <a:latin typeface="+mn-ea"/>
              </a:rPr>
              <a:t>임의 입력 가능 </a:t>
            </a:r>
            <a:r>
              <a:rPr kumimoji="1" lang="en-US" altLang="ko-KR" dirty="0" smtClean="0">
                <a:latin typeface="+mn-ea"/>
              </a:rPr>
              <a:t>ex) </a:t>
            </a:r>
            <a:r>
              <a:rPr kumimoji="1" lang="en-US" altLang="ko-KR" dirty="0" err="1" smtClean="0">
                <a:latin typeface="+mn-ea"/>
              </a:rPr>
              <a:t>vpn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- User Name: Hanway ID </a:t>
            </a:r>
            <a:r>
              <a:rPr kumimoji="1" lang="ko-KR" altLang="en-US" dirty="0" smtClean="0">
                <a:latin typeface="+mn-ea"/>
              </a:rPr>
              <a:t>입력</a:t>
            </a: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(@koreanair.com </a:t>
            </a:r>
            <a:r>
              <a:rPr kumimoji="1" lang="ko-KR" altLang="en-US" dirty="0" smtClean="0">
                <a:latin typeface="+mn-ea"/>
              </a:rPr>
              <a:t>생략</a:t>
            </a:r>
            <a:r>
              <a:rPr kumimoji="1" lang="en-US" altLang="ko-KR" dirty="0" smtClean="0">
                <a:latin typeface="+mn-ea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5) </a:t>
            </a:r>
            <a:r>
              <a:rPr kumimoji="1" lang="ko-KR" altLang="en-US" dirty="0">
                <a:latin typeface="+mn-ea"/>
              </a:rPr>
              <a:t>상단 </a:t>
            </a:r>
            <a:r>
              <a:rPr kumimoji="1" lang="en-US" altLang="ko-KR" dirty="0">
                <a:latin typeface="+mn-ea"/>
              </a:rPr>
              <a:t>Save </a:t>
            </a:r>
            <a:r>
              <a:rPr kumimoji="1" lang="ko-KR" altLang="en-US" dirty="0">
                <a:latin typeface="+mn-ea"/>
              </a:rPr>
              <a:t>버튼 클릭</a:t>
            </a:r>
            <a:endParaRPr kumimoji="1" lang="en-US" altLang="ko-KR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ko-KR" altLang="en-US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3. </a:t>
            </a:r>
            <a:r>
              <a:rPr lang="ko-KR" altLang="en-US" dirty="0">
                <a:latin typeface="+mn-ea"/>
              </a:rPr>
              <a:t>모바일 </a:t>
            </a:r>
            <a:r>
              <a:rPr lang="en-US" altLang="ko-KR" dirty="0">
                <a:latin typeface="+mn-ea"/>
              </a:rPr>
              <a:t>VPN - IOS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947738"/>
            <a:ext cx="31718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5" y="829410"/>
            <a:ext cx="107202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6) Save and Connect (</a:t>
            </a:r>
            <a:r>
              <a:rPr kumimoji="1" lang="ko-KR" altLang="en-US" dirty="0" smtClean="0">
                <a:latin typeface="+mn-ea"/>
              </a:rPr>
              <a:t>저장하고 바로 연결</a:t>
            </a:r>
            <a:r>
              <a:rPr kumimoji="1" lang="en-US" altLang="ko-KR" dirty="0" smtClean="0">
                <a:latin typeface="+mn-ea"/>
              </a:rPr>
              <a:t>) </a:t>
            </a:r>
            <a:r>
              <a:rPr kumimoji="1" lang="ko-KR" altLang="en-US" dirty="0" smtClean="0">
                <a:latin typeface="+mn-ea"/>
              </a:rPr>
              <a:t>선택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7) Hanway Password </a:t>
            </a:r>
            <a:r>
              <a:rPr kumimoji="1" lang="ko-KR" altLang="en-US" dirty="0" smtClean="0">
                <a:latin typeface="+mn-ea"/>
              </a:rPr>
              <a:t>입력</a:t>
            </a:r>
            <a:r>
              <a:rPr kumimoji="1" lang="en-US" altLang="ko-KR" dirty="0" smtClean="0">
                <a:latin typeface="+mn-ea"/>
              </a:rPr>
              <a:t>, Log In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8) Connected (</a:t>
            </a:r>
            <a:r>
              <a:rPr kumimoji="1" lang="ko-KR" altLang="en-US" dirty="0" smtClean="0">
                <a:latin typeface="+mn-ea"/>
              </a:rPr>
              <a:t>연결됨</a:t>
            </a:r>
            <a:r>
              <a:rPr kumimoji="1" lang="en-US" altLang="ko-KR" dirty="0" smtClean="0">
                <a:latin typeface="+mn-ea"/>
              </a:rPr>
              <a:t>) </a:t>
            </a:r>
            <a:r>
              <a:rPr kumimoji="1" lang="ko-KR" altLang="en-US" dirty="0" smtClean="0">
                <a:latin typeface="+mn-ea"/>
              </a:rPr>
              <a:t>확인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9) </a:t>
            </a:r>
            <a:r>
              <a:rPr kumimoji="1" lang="ko-KR" altLang="en-US" dirty="0" smtClean="0">
                <a:latin typeface="+mn-ea"/>
              </a:rPr>
              <a:t>모바일 </a:t>
            </a:r>
            <a:r>
              <a:rPr kumimoji="1" lang="en-US" altLang="ko-KR" dirty="0" smtClean="0">
                <a:latin typeface="+mn-ea"/>
              </a:rPr>
              <a:t>safari </a:t>
            </a:r>
            <a:r>
              <a:rPr kumimoji="1" lang="ko-KR" altLang="en-US" dirty="0" smtClean="0">
                <a:latin typeface="+mn-ea"/>
              </a:rPr>
              <a:t>및 기타 인터넷 앱을 통해 </a:t>
            </a:r>
            <a:r>
              <a:rPr kumimoji="1" lang="ko-KR" altLang="en-US" dirty="0" err="1" smtClean="0">
                <a:latin typeface="+mn-ea"/>
              </a:rPr>
              <a:t>사내망</a:t>
            </a:r>
            <a:r>
              <a:rPr kumimoji="1" lang="ko-KR" altLang="en-US" dirty="0" smtClean="0">
                <a:latin typeface="+mn-ea"/>
              </a:rPr>
              <a:t> 접속 확인 </a:t>
            </a:r>
            <a:r>
              <a:rPr kumimoji="1" lang="en-US" altLang="ko-KR" dirty="0" smtClean="0">
                <a:latin typeface="+mn-ea"/>
              </a:rPr>
              <a:t>ex) erp.koreanair.com</a:t>
            </a:r>
            <a:endParaRPr kumimoji="1" lang="ko-KR" altLang="en-US" dirty="0">
              <a:latin typeface="+mn-ea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3. </a:t>
            </a:r>
            <a:r>
              <a:rPr lang="ko-KR" altLang="en-US" dirty="0">
                <a:latin typeface="+mn-ea"/>
              </a:rPr>
              <a:t>모바일 </a:t>
            </a:r>
            <a:r>
              <a:rPr lang="en-US" altLang="ko-KR" dirty="0">
                <a:latin typeface="+mn-ea"/>
              </a:rPr>
              <a:t>VPN - IOS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10" y="2407287"/>
            <a:ext cx="2372043" cy="4219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1" y="2452584"/>
            <a:ext cx="2404508" cy="42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52" y="2461666"/>
            <a:ext cx="2390196" cy="42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98" y="2456162"/>
            <a:ext cx="2383039" cy="41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8"/>
          <p:cNvSpPr>
            <a:spLocks noGrp="1"/>
          </p:cNvSpPr>
          <p:nvPr>
            <p:ph type="title"/>
          </p:nvPr>
        </p:nvSpPr>
        <p:spPr>
          <a:xfrm>
            <a:off x="426782" y="70737"/>
            <a:ext cx="10515600" cy="576000"/>
          </a:xfrm>
        </p:spPr>
        <p:txBody>
          <a:bodyPr/>
          <a:lstStyle/>
          <a:p>
            <a:r>
              <a:rPr lang="en-US" altLang="ko-KR" dirty="0" smtClean="0">
                <a:latin typeface="+mn-ea"/>
              </a:rPr>
              <a:t>4. </a:t>
            </a:r>
            <a:r>
              <a:rPr lang="ko-KR" altLang="en-US" dirty="0" smtClean="0">
                <a:latin typeface="+mn-ea"/>
              </a:rPr>
              <a:t>유의 사항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34426"/>
              </p:ext>
            </p:extLst>
          </p:nvPr>
        </p:nvGraphicFramePr>
        <p:xfrm>
          <a:off x="515620" y="1245446"/>
          <a:ext cx="11082020" cy="446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설명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비고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VPN </a:t>
                      </a:r>
                      <a:r>
                        <a:rPr lang="ko-KR" altLang="en-US" sz="1400" dirty="0" smtClean="0"/>
                        <a:t>접속 사용 계정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대한항공 </a:t>
                      </a:r>
                      <a:r>
                        <a:rPr lang="en-US" altLang="ko-KR" sz="1400" dirty="0" smtClean="0"/>
                        <a:t>Hanway ID/PW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VPN Connection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Timeout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접속 후 최대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시간 사용가능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해당 사용 시간 이후 강제 </a:t>
                      </a:r>
                      <a:r>
                        <a:rPr lang="en-US" altLang="ko-KR" sz="1400" dirty="0" smtClean="0"/>
                        <a:t>VPN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연결 </a:t>
                      </a:r>
                      <a:r>
                        <a:rPr lang="ko-KR" altLang="en-US" sz="1400" dirty="0" smtClean="0"/>
                        <a:t>종료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/>
                        <a:t>계정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당 최대 접속 가능 단말기 수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대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dirty="0" smtClean="0"/>
                        <a:t>(*) </a:t>
                      </a:r>
                      <a:r>
                        <a:rPr lang="ko-KR" altLang="en-US" sz="1400" dirty="0" smtClean="0"/>
                        <a:t>한 계정으로 여러 단말기 접속 불가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2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PC,</a:t>
                      </a:r>
                      <a:r>
                        <a:rPr lang="en-US" altLang="ko-KR" sz="1400" baseline="0" dirty="0" smtClean="0"/>
                        <a:t> Mobile </a:t>
                      </a:r>
                      <a:r>
                        <a:rPr lang="ko-KR" altLang="en-US" sz="1400" dirty="0" smtClean="0"/>
                        <a:t>단말기 지원 범위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PC</a:t>
                      </a:r>
                      <a:r>
                        <a:rPr lang="en-US" altLang="ko-K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또는 </a:t>
                      </a:r>
                      <a:r>
                        <a:rPr lang="en-US" altLang="ko-K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Notebook</a:t>
                      </a:r>
                      <a:br>
                        <a:rPr lang="en-US" altLang="ko-K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Windows: </a:t>
                      </a:r>
                      <a:r>
                        <a:rPr lang="ko-KR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윈도우</a:t>
                      </a: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</a:t>
                      </a:r>
                      <a:r>
                        <a:rPr lang="ko-KR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이상</a:t>
                      </a:r>
                    </a:p>
                    <a:p>
                      <a:pPr rtl="0" fontAlgn="ctr"/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MAC: Mac OS X 10.9 </a:t>
                      </a:r>
                      <a:r>
                        <a:rPr lang="ko-KR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이상</a:t>
                      </a:r>
                      <a:endParaRPr lang="en-US" altLang="ko-KR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ctr"/>
                      <a:endParaRPr lang="ko-KR" altLang="ko-KR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ctr"/>
                      <a:r>
                        <a:rPr lang="ko-KR" alt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</a:t>
                      </a: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Mobile</a:t>
                      </a:r>
                      <a:r>
                        <a:rPr lang="en-US" altLang="ko-K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Device</a:t>
                      </a:r>
                      <a:endParaRPr lang="en-US" altLang="ko-KR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ctr"/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IOS: IOS 8.0 </a:t>
                      </a:r>
                      <a:r>
                        <a:rPr lang="ko-KR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이상</a:t>
                      </a: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(iPad, iPhone, iPod touch,</a:t>
                      </a:r>
                      <a:r>
                        <a:rPr lang="en-US" altLang="ko-KR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iPAD</a:t>
                      </a: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ko-KR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ctr"/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Android: </a:t>
                      </a:r>
                      <a:r>
                        <a:rPr lang="ko-KR" altLang="ko-K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안드로이드</a:t>
                      </a:r>
                      <a:r>
                        <a:rPr lang="en-US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4.1 </a:t>
                      </a:r>
                      <a:r>
                        <a:rPr lang="ko-KR" altLang="ko-K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Windows</a:t>
                      </a:r>
                      <a:r>
                        <a:rPr lang="en-US" altLang="ko-KR" sz="1400" baseline="0" dirty="0" smtClean="0"/>
                        <a:t> XP &amp; </a:t>
                      </a:r>
                      <a:r>
                        <a:rPr lang="en-US" altLang="ko-KR" sz="1400" dirty="0" smtClean="0"/>
                        <a:t>Blackberry,</a:t>
                      </a:r>
                      <a:r>
                        <a:rPr lang="en-US" altLang="ko-KR" sz="1400" baseline="0" dirty="0" smtClean="0"/>
                        <a:t> Window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en-US" altLang="ko-KR" sz="1400" baseline="0" dirty="0" smtClean="0"/>
                        <a:t>Phone</a:t>
                      </a: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미 지원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Windows </a:t>
                      </a:r>
                      <a:r>
                        <a:rPr lang="ko-KR" altLang="en-US" sz="1400" dirty="0" smtClean="0"/>
                        <a:t>업데이트 권고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항상 최신</a:t>
                      </a:r>
                      <a:r>
                        <a:rPr lang="ko-KR" alt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업데이트 상태를 권장</a:t>
                      </a:r>
                      <a:endParaRPr lang="ko-KR" altLang="ko-KR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87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481756" y="1136771"/>
            <a:ext cx="2778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8800" dirty="0" smtClean="0"/>
              <a:t>FAQ</a:t>
            </a:r>
            <a:endParaRPr lang="en-US" altLang="ko-KR" sz="8800" dirty="0"/>
          </a:p>
        </p:txBody>
      </p:sp>
      <p:sp>
        <p:nvSpPr>
          <p:cNvPr id="6" name="제목 8"/>
          <p:cNvSpPr>
            <a:spLocks noGrp="1"/>
          </p:cNvSpPr>
          <p:nvPr>
            <p:ph type="title"/>
          </p:nvPr>
        </p:nvSpPr>
        <p:spPr>
          <a:xfrm>
            <a:off x="426782" y="70737"/>
            <a:ext cx="10515600" cy="576000"/>
          </a:xfrm>
        </p:spPr>
        <p:txBody>
          <a:bodyPr/>
          <a:lstStyle/>
          <a:p>
            <a:r>
              <a:rPr lang="ko-KR" altLang="en-US" dirty="0" smtClean="0">
                <a:latin typeface="+mn-ea"/>
              </a:rPr>
              <a:t>첨부</a:t>
            </a:r>
            <a:endParaRPr lang="ko-KR" altLang="en-US" dirty="0"/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1109785" y="2866219"/>
            <a:ext cx="9777045" cy="306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FAQ.1 Plug-in S/W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설치 진행 중 오류가 </a:t>
            </a:r>
            <a:r>
              <a:rPr lang="ko-KR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발생</a:t>
            </a:r>
            <a:endParaRPr lang="en-US" altLang="ko-KR" sz="18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FAQ.2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접속 후 </a:t>
            </a: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“Transfer”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라는 팝업 창이</a:t>
            </a: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나타나는 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경우</a:t>
            </a:r>
            <a:endParaRPr lang="en-US" altLang="ko-KR" sz="1800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FAQ.3 Hanway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계정이 잠겼을 경우 패스워드 초기화 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방법</a:t>
            </a:r>
            <a:endParaRPr lang="en-US" altLang="ko-KR" sz="1800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FAQ.4 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디지털 서명된 드라이버 </a:t>
            </a:r>
            <a:r>
              <a:rPr lang="en-US" altLang="ko-K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(error 1012)</a:t>
            </a:r>
          </a:p>
          <a:p>
            <a:pPr>
              <a:lnSpc>
                <a:spcPct val="150000"/>
              </a:lnSpc>
            </a:pP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FAQ.5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VPN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프로그램 설치 없이  </a:t>
            </a:r>
            <a:r>
              <a:rPr lang="ko-KR" altLang="en-US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웹브라우저에서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사내 사이트 접속 방법</a:t>
            </a:r>
            <a:endParaRPr lang="en-US" altLang="ko-KR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FAQ.6 Plug-in </a:t>
            </a:r>
            <a:r>
              <a:rPr lang="ko-KR" alt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정상 설치 및 접속 후 인터넷 및 사내 시스템 접속 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불가</a:t>
            </a:r>
            <a:endParaRPr lang="en-US" altLang="ko-KR" sz="1800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ko-K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FAQ.7 </a:t>
            </a:r>
            <a:r>
              <a:rPr lang="ko-KR" altLang="en-US" sz="18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안드로이드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VPN 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연결은 정상이나 </a:t>
            </a:r>
            <a:r>
              <a:rPr lang="en-US" altLang="ko-KR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VPN</a:t>
            </a:r>
            <a:r>
              <a:rPr lang="ko-KR" alt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사용안내페이지만 표기</a:t>
            </a:r>
            <a:endParaRPr lang="ko-KR" altLang="en-US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2836858" y="1710972"/>
            <a:ext cx="6329176" cy="34163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VPN </a:t>
            </a:r>
            <a:r>
              <a:rPr lang="ko-KR" altLang="en-US" sz="2000" dirty="0">
                <a:latin typeface="+mn-ea"/>
              </a:rPr>
              <a:t>개요</a:t>
            </a:r>
            <a:endParaRPr lang="en-US" altLang="ko-KR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VPN </a:t>
            </a:r>
            <a:r>
              <a:rPr lang="ko-KR" altLang="en-US" sz="2000" dirty="0" smtClean="0">
                <a:latin typeface="+mn-ea"/>
              </a:rPr>
              <a:t>설치 </a:t>
            </a:r>
            <a:r>
              <a:rPr lang="en-US" altLang="ko-KR" sz="2000" dirty="0" smtClean="0">
                <a:latin typeface="+mn-ea"/>
              </a:rPr>
              <a:t>(PC)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z="2000" dirty="0" smtClean="0">
                <a:latin typeface="+mn-ea"/>
              </a:rPr>
              <a:t>로그인</a:t>
            </a:r>
            <a:r>
              <a:rPr lang="en-US" altLang="ko-KR" sz="2000" dirty="0" smtClean="0">
                <a:latin typeface="+mn-ea"/>
              </a:rPr>
              <a:t>/</a:t>
            </a:r>
            <a:r>
              <a:rPr lang="ko-KR" altLang="en-US" sz="2000" dirty="0" smtClean="0">
                <a:latin typeface="+mn-ea"/>
              </a:rPr>
              <a:t>로그아웃 </a:t>
            </a:r>
            <a:endParaRPr lang="en-US" altLang="ko-KR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모바일 </a:t>
            </a:r>
            <a:r>
              <a:rPr lang="en-US" altLang="ko-KR" sz="2000" dirty="0">
                <a:latin typeface="+mn-ea"/>
              </a:rPr>
              <a:t>VPN – </a:t>
            </a:r>
            <a:r>
              <a:rPr lang="ko-KR" altLang="en-US" sz="2000" dirty="0">
                <a:latin typeface="+mn-ea"/>
              </a:rPr>
              <a:t>안드로이드</a:t>
            </a:r>
            <a:endParaRPr lang="en-US" altLang="ko-KR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모바일 </a:t>
            </a:r>
            <a:r>
              <a:rPr lang="en-US" altLang="ko-KR" sz="2000" dirty="0">
                <a:latin typeface="+mn-ea"/>
              </a:rPr>
              <a:t>VPN – iOS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첨부 </a:t>
            </a:r>
            <a:r>
              <a:rPr lang="en-US" altLang="ko-KR" sz="2000" dirty="0">
                <a:latin typeface="+mn-ea"/>
              </a:rPr>
              <a:t>: FAQ</a:t>
            </a:r>
            <a:endParaRPr lang="ko-KR" altLang="en-US" sz="2000" dirty="0">
              <a:latin typeface="+mn-ea"/>
            </a:endParaRPr>
          </a:p>
          <a:p>
            <a:pPr marL="0" indent="0"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16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07224"/>
              </p:ext>
            </p:extLst>
          </p:nvPr>
        </p:nvGraphicFramePr>
        <p:xfrm>
          <a:off x="500230" y="820027"/>
          <a:ext cx="11255234" cy="567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대상장비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baseline="0" dirty="0" err="1" smtClean="0"/>
                        <a:t>주니퍼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en-US" altLang="ko-KR" sz="1400" baseline="0" dirty="0" smtClean="0"/>
                        <a:t>Pulse Secure </a:t>
                      </a:r>
                      <a:r>
                        <a:rPr lang="ko-KR" altLang="en-US" sz="1400" baseline="0" dirty="0" smtClean="0"/>
                        <a:t>가 설치된 </a:t>
                      </a:r>
                      <a:r>
                        <a:rPr lang="en-US" altLang="ko-KR" sz="1400" baseline="0" dirty="0" smtClean="0"/>
                        <a:t>PC (win 7, 10)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Question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Plug-in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설치가 진행 중에 오류가 발생하는 경우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Answer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프로그램 추가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삭제 에서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Pulse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Secure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와 관련된 모든 항목들을 삭제 후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Plug-in S/W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설치를 권장합니다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20" y="1744150"/>
            <a:ext cx="2500381" cy="19551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 bwMode="auto">
          <a:xfrm>
            <a:off x="7055814" y="1744150"/>
            <a:ext cx="1486830" cy="289933"/>
          </a:xfrm>
          <a:prstGeom prst="rect">
            <a:avLst/>
          </a:prstGeom>
          <a:solidFill>
            <a:srgbClr val="FFFF00">
              <a:alpha val="49804"/>
            </a:srgbClr>
          </a:solidFill>
          <a:ln w="9525">
            <a:solidFill>
              <a:sysClr val="windowText" lastClr="000000">
                <a:lumMod val="65000"/>
                <a:lumOff val="35000"/>
              </a:sys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/>
            <a:r>
              <a:rPr lang="ko-KR" altLang="en-US" sz="105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sz="105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.1 </a:t>
            </a:r>
            <a:r>
              <a:rPr lang="ko-KR" altLang="en-US" sz="105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설치 오류 화면</a:t>
            </a:r>
            <a:endParaRPr kumimoji="0" lang="ko-KR" altLang="en-US" sz="105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91" y="4577766"/>
            <a:ext cx="4137216" cy="17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 bwMode="auto">
          <a:xfrm>
            <a:off x="7055813" y="4242796"/>
            <a:ext cx="2621238" cy="289933"/>
          </a:xfrm>
          <a:prstGeom prst="rect">
            <a:avLst/>
          </a:prstGeom>
          <a:solidFill>
            <a:srgbClr val="FFFF00">
              <a:alpha val="49804"/>
            </a:srgbClr>
          </a:solidFill>
          <a:ln w="9525">
            <a:solidFill>
              <a:sysClr val="windowText" lastClr="000000">
                <a:lumMod val="65000"/>
                <a:lumOff val="35000"/>
              </a:sys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/>
            <a:r>
              <a:rPr lang="ko-KR" altLang="en-US" sz="105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sz="105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.2 Pulse Secure S/W </a:t>
            </a:r>
            <a:r>
              <a:rPr lang="ko-KR" altLang="en-US" sz="105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삭제 대상</a:t>
            </a:r>
            <a:endParaRPr kumimoji="0" lang="ko-KR" altLang="en-US" sz="105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00230" y="92775"/>
            <a:ext cx="10515600" cy="5760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FAQ.1 Plug-in S/W </a:t>
            </a:r>
            <a:r>
              <a:rPr lang="ko-KR" altLang="en-US" dirty="0">
                <a:latin typeface="+mn-ea"/>
                <a:ea typeface="+mn-ea"/>
              </a:rPr>
              <a:t>설치 진행 중 오류가 </a:t>
            </a:r>
            <a:r>
              <a:rPr lang="ko-KR" altLang="en-US" dirty="0" smtClean="0">
                <a:latin typeface="+mn-ea"/>
                <a:ea typeface="+mn-ea"/>
              </a:rPr>
              <a:t>발생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82821"/>
              </p:ext>
            </p:extLst>
          </p:nvPr>
        </p:nvGraphicFramePr>
        <p:xfrm>
          <a:off x="500230" y="820027"/>
          <a:ext cx="11255234" cy="563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대상장비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baseline="0" dirty="0" smtClean="0"/>
                        <a:t>Window PC, MacBook, Android, IOS </a:t>
                      </a:r>
                      <a:r>
                        <a:rPr lang="ko-KR" altLang="en-US" sz="1400" baseline="0" dirty="0" smtClean="0"/>
                        <a:t>모든 단말기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2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Question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접속 후 </a:t>
                      </a:r>
                      <a:r>
                        <a:rPr lang="en-US" altLang="ko-KR" sz="1400" dirty="0" smtClean="0"/>
                        <a:t>“Transfer” </a:t>
                      </a:r>
                      <a:r>
                        <a:rPr lang="ko-KR" altLang="en-US" sz="1400" dirty="0" smtClean="0"/>
                        <a:t>라는 팝업 창이 나타나요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2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Answer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“Transfer”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는 새롭게 접속하는 단말기로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VPN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연결을 하겠는지 질의하는 팝업 창입니다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해당 버튼 실행 하게 되면 기존 에 연결된 단말기 연결은 닫게 되며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새롭게 연결한 단말기를 이용하여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VPN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을 실행 합니다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추가 설명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b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Hanway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계정 하나당 최대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대 단말기만 접속이 가능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예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최초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PC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VPN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접속 후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Mobile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 연결 시에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“Transfer”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창 발생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이때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, “Transfer”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버튼 </a:t>
                      </a:r>
                      <a:r>
                        <a:rPr lang="ko-KR" altLang="en-US" sz="1100" baseline="0" dirty="0" err="1" smtClean="0">
                          <a:solidFill>
                            <a:schemeClr val="tx1"/>
                          </a:solidFill>
                        </a:rPr>
                        <a:t>활성화시에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PC VPN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연결은 끊어지며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, Mobile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에서만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</a:rPr>
                        <a:t>VPN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</a:rPr>
                        <a:t>사용이 가능</a:t>
                      </a:r>
                      <a:endParaRPr lang="en-US" altLang="ko-KR" sz="1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46" y="2393796"/>
            <a:ext cx="2522619" cy="11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87" y="1672716"/>
            <a:ext cx="1583176" cy="18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 bwMode="auto">
          <a:xfrm>
            <a:off x="7925097" y="3206425"/>
            <a:ext cx="649463" cy="356169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0111612" y="3141241"/>
            <a:ext cx="649463" cy="243268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7142289" y="1672716"/>
            <a:ext cx="1565616" cy="289933"/>
          </a:xfrm>
          <a:prstGeom prst="rect">
            <a:avLst/>
          </a:prstGeom>
          <a:solidFill>
            <a:srgbClr val="FFFF00">
              <a:alpha val="49804"/>
            </a:srgbClr>
          </a:solidFill>
          <a:ln w="9525">
            <a:solidFill>
              <a:sysClr val="windowText" lastClr="000000">
                <a:lumMod val="65000"/>
                <a:lumOff val="35000"/>
              </a:sys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/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.1 PC “Transfer” </a:t>
            </a:r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화면</a:t>
            </a:r>
            <a:endParaRPr kumimoji="0" lang="ko-KR" altLang="en-US" sz="9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9476040" y="1672716"/>
            <a:ext cx="1734652" cy="289933"/>
          </a:xfrm>
          <a:prstGeom prst="rect">
            <a:avLst/>
          </a:prstGeom>
          <a:solidFill>
            <a:srgbClr val="FFFF00">
              <a:alpha val="49804"/>
            </a:srgbClr>
          </a:solidFill>
          <a:ln w="9525">
            <a:solidFill>
              <a:sysClr val="windowText" lastClr="000000">
                <a:lumMod val="65000"/>
                <a:lumOff val="35000"/>
              </a:sys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/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.2 Mobile “Transfer” </a:t>
            </a:r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화면</a:t>
            </a:r>
            <a:endParaRPr kumimoji="0" lang="ko-KR" altLang="en-US" sz="9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FAQ.2 </a:t>
            </a:r>
            <a:r>
              <a:rPr lang="ko-KR" altLang="en-US" dirty="0">
                <a:latin typeface="+mn-ea"/>
              </a:rPr>
              <a:t>접속 후 </a:t>
            </a:r>
            <a:r>
              <a:rPr lang="en-US" altLang="ko-KR" dirty="0">
                <a:latin typeface="+mn-ea"/>
              </a:rPr>
              <a:t>“Transfer” </a:t>
            </a:r>
            <a:r>
              <a:rPr lang="ko-KR" altLang="en-US" dirty="0">
                <a:latin typeface="+mn-ea"/>
              </a:rPr>
              <a:t>라는 팝업 창이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나타나는 경우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46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48674"/>
              </p:ext>
            </p:extLst>
          </p:nvPr>
        </p:nvGraphicFramePr>
        <p:xfrm>
          <a:off x="500230" y="820027"/>
          <a:ext cx="11255234" cy="557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대상장비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baseline="0" dirty="0" smtClean="0"/>
                        <a:t>Window PC, MacBook, Android, IOS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Question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Hanway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계정 패스워드 초기화 하는 방법은</a:t>
                      </a:r>
                      <a:r>
                        <a:rPr lang="en-US" altLang="ko-KR" sz="1400" baseline="0" dirty="0" smtClean="0"/>
                        <a:t>?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5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Answer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접속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Web Bowser :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https://sslvpn.koreanair.com</a:t>
                      </a:r>
                      <a:endParaRPr lang="en-US" altLang="ko-KR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Click : “Reset Password”</a:t>
                      </a:r>
                    </a:p>
                    <a:p>
                      <a:pPr marL="342900" marR="0" indent="-34290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Reset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Password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진행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(*)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팝업 창이 허용 되어야 합니다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27" y="2590444"/>
            <a:ext cx="2449226" cy="208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 bwMode="auto">
          <a:xfrm>
            <a:off x="7142288" y="2278242"/>
            <a:ext cx="2886375" cy="289933"/>
          </a:xfrm>
          <a:prstGeom prst="rect">
            <a:avLst/>
          </a:prstGeom>
          <a:solidFill>
            <a:srgbClr val="FFFF00">
              <a:alpha val="49804"/>
            </a:srgbClr>
          </a:solidFill>
          <a:ln w="9525">
            <a:solidFill>
              <a:sysClr val="windowText" lastClr="000000">
                <a:lumMod val="65000"/>
                <a:lumOff val="35000"/>
              </a:sys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/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.1 Web Login</a:t>
            </a:r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Page </a:t>
            </a:r>
            <a:r>
              <a:rPr lang="en-US" altLang="ko-KR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Reset Password Click</a:t>
            </a:r>
            <a:endParaRPr kumimoji="0" lang="ko-KR" altLang="en-US" sz="9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7142289" y="4867183"/>
            <a:ext cx="1964540" cy="289933"/>
          </a:xfrm>
          <a:prstGeom prst="rect">
            <a:avLst/>
          </a:prstGeom>
          <a:solidFill>
            <a:srgbClr val="FFFF00">
              <a:alpha val="49804"/>
            </a:srgbClr>
          </a:solidFill>
          <a:ln w="9525">
            <a:solidFill>
              <a:sysClr val="windowText" lastClr="000000">
                <a:lumMod val="65000"/>
                <a:lumOff val="35000"/>
              </a:sys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/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.2  Reset Password </a:t>
            </a:r>
            <a:r>
              <a:rPr lang="ko-KR" altLang="en-US" sz="9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endParaRPr kumimoji="0" lang="ko-KR" altLang="en-US" sz="9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367926" y="4426719"/>
            <a:ext cx="649463" cy="178084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FAQ.3 Hanway </a:t>
            </a:r>
            <a:r>
              <a:rPr lang="ko-KR" altLang="en-US" dirty="0">
                <a:latin typeface="+mn-ea"/>
              </a:rPr>
              <a:t>계정이 잠겼을 경우 패스워드 초기화 방법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21" y="5201715"/>
            <a:ext cx="2921061" cy="9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81969"/>
              </p:ext>
            </p:extLst>
          </p:nvPr>
        </p:nvGraphicFramePr>
        <p:xfrm>
          <a:off x="500230" y="1176866"/>
          <a:ext cx="11255234" cy="5082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9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9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대상장비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Window</a:t>
                      </a:r>
                      <a:r>
                        <a:rPr lang="en-US" altLang="ko-KR" sz="1400" baseline="0" dirty="0" smtClean="0"/>
                        <a:t> PC 7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8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Question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baseline="0" dirty="0" smtClean="0"/>
                        <a:t>VPN </a:t>
                      </a:r>
                      <a:r>
                        <a:rPr lang="ko-KR" altLang="en-US" sz="1400" baseline="0" dirty="0" err="1" smtClean="0"/>
                        <a:t>로그인을</a:t>
                      </a:r>
                      <a:r>
                        <a:rPr lang="ko-KR" altLang="en-US" sz="1400" baseline="0" dirty="0" smtClean="0"/>
                        <a:t> 하게 하게 되면  </a:t>
                      </a:r>
                      <a:r>
                        <a:rPr lang="en-US" altLang="ko-KR" sz="1400" baseline="0" dirty="0" smtClean="0"/>
                        <a:t>“</a:t>
                      </a:r>
                      <a:r>
                        <a:rPr lang="ko-KR" altLang="en-US" sz="1400" dirty="0" smtClean="0"/>
                        <a:t>디지털 서명된 드라이버가 필요합니다</a:t>
                      </a:r>
                      <a:r>
                        <a:rPr lang="en-US" altLang="ko-KR" sz="1400" dirty="0" smtClean="0"/>
                        <a:t>” </a:t>
                      </a:r>
                      <a:r>
                        <a:rPr lang="ko-KR" altLang="en-US" sz="1400" dirty="0" smtClean="0"/>
                        <a:t>또는 </a:t>
                      </a:r>
                      <a:r>
                        <a:rPr lang="en-US" altLang="ko-KR" sz="1400" dirty="0" smtClean="0"/>
                        <a:t>“1012 </a:t>
                      </a:r>
                      <a:r>
                        <a:rPr lang="ko-KR" altLang="en-US" sz="1400" dirty="0" smtClean="0"/>
                        <a:t>에러 </a:t>
                      </a:r>
                      <a:r>
                        <a:rPr lang="ko-KR" altLang="en-US" sz="1400" dirty="0" err="1" smtClean="0"/>
                        <a:t>팝업창</a:t>
                      </a:r>
                      <a:r>
                        <a:rPr lang="en-US" altLang="ko-KR" sz="1400" dirty="0" smtClean="0"/>
                        <a:t>”</a:t>
                      </a:r>
                      <a:r>
                        <a:rPr lang="ko-KR" altLang="en-US" sz="1400" dirty="0" smtClean="0"/>
                        <a:t>이 발생하고 </a:t>
                      </a:r>
                      <a:r>
                        <a:rPr lang="ko-KR" altLang="en-US" sz="1400" dirty="0" err="1" smtClean="0"/>
                        <a:t>로그인이</a:t>
                      </a:r>
                      <a:r>
                        <a:rPr lang="ko-KR" altLang="en-US" sz="1400" dirty="0" smtClean="0"/>
                        <a:t> 되지 않습니다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7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Answer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Step.1 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윈도우 업데이트 허용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제어판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모든 제어판 항목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\Windows Update\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설정 변경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중요 업데이트 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자동설치 권장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으로 적용</a:t>
                      </a:r>
                    </a:p>
                    <a:p>
                      <a:pPr latinLnBrk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Step.2 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윈도우 패치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PC </a:t>
                      </a:r>
                      <a:r>
                        <a:rPr lang="ko-KR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운영체제에 맞게 확인하여 설치</a:t>
                      </a:r>
                    </a:p>
                    <a:p>
                      <a:pPr lvl="0" latinLnBrk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update for 32 bits</a:t>
                      </a:r>
                      <a:endParaRPr lang="ko-KR" altLang="ko-K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https://www.microsoft.com/en-us/download/details.aspx?id=46078</a:t>
                      </a:r>
                      <a:endParaRPr lang="ko-KR" altLang="ko-K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latinLnBrk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update for 64 bits</a:t>
                      </a:r>
                      <a:endParaRPr lang="ko-KR" altLang="ko-K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https://www.microsoft.com/en-us/download/details.aspx?id=46148</a:t>
                      </a:r>
                      <a:endParaRPr lang="ko-KR" altLang="ko-K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FAQ.4 </a:t>
            </a:r>
            <a:r>
              <a:rPr lang="ko-KR" altLang="en-US" dirty="0">
                <a:latin typeface="+mn-ea"/>
              </a:rPr>
              <a:t>디지털 서명된 드라이버 </a:t>
            </a:r>
            <a:r>
              <a:rPr lang="en-US" altLang="ko-KR" dirty="0">
                <a:latin typeface="+mn-ea"/>
              </a:rPr>
              <a:t>(error 1012)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4" name="그림 3" descr="cid:image001.png@01D381AC.39778AD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23" y="2038424"/>
            <a:ext cx="2100654" cy="201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cid:image004.png@01D383B3.DE88AC80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6989" b="12162"/>
          <a:stretch/>
        </p:blipFill>
        <p:spPr bwMode="auto">
          <a:xfrm>
            <a:off x="9094042" y="3790461"/>
            <a:ext cx="2512759" cy="818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8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291914" y="2326099"/>
            <a:ext cx="7215641" cy="3931481"/>
            <a:chOff x="1835387" y="1643054"/>
            <a:chExt cx="8289114" cy="463747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387" y="1643054"/>
              <a:ext cx="8289114" cy="46374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타원 9"/>
            <p:cNvSpPr/>
            <p:nvPr/>
          </p:nvSpPr>
          <p:spPr bwMode="auto">
            <a:xfrm>
              <a:off x="4526544" y="3310595"/>
              <a:ext cx="616226" cy="61622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latinLnBrk="0">
                <a:buFont typeface="Arial" pitchFamily="34" charset="0"/>
                <a:buChar char="•"/>
              </a:pPr>
              <a:endParaRPr kumimoji="0" lang="ko-KR" altLang="en-US" sz="1400" b="1" kern="0" noProof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6238" y="34340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</a:rPr>
                <a:t>1</a:t>
              </a:r>
              <a:endParaRPr lang="ko-KR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타원 11"/>
            <p:cNvSpPr/>
            <p:nvPr/>
          </p:nvSpPr>
          <p:spPr bwMode="auto">
            <a:xfrm>
              <a:off x="8044593" y="3310595"/>
              <a:ext cx="616226" cy="61622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latinLnBrk="0">
                <a:buFont typeface="Arial" pitchFamily="34" charset="0"/>
                <a:buChar char="•"/>
              </a:pPr>
              <a:endParaRPr kumimoji="0" lang="ko-KR" altLang="en-US" sz="1400" b="1" kern="0" noProof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14287" y="34340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</a:rPr>
                <a:t>2</a:t>
              </a:r>
              <a:endParaRPr lang="ko-KR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flipH="1">
            <a:off x="967409" y="1019629"/>
            <a:ext cx="103627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lang="en-US" altLang="ko-KR" dirty="0" smtClean="0"/>
              <a:t>VPN </a:t>
            </a:r>
            <a:r>
              <a:rPr lang="ko-KR" altLang="en-US" dirty="0" smtClean="0"/>
              <a:t>설치 사이트 접속 </a:t>
            </a:r>
            <a:r>
              <a:rPr lang="en-US" altLang="ko-KR" dirty="0" smtClean="0"/>
              <a:t>: sslvpn.koreanair.com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 startAt="2"/>
            </a:pPr>
            <a:r>
              <a:rPr lang="en-US" altLang="ko-KR" dirty="0" smtClean="0"/>
              <a:t>Hanway ID / Password </a:t>
            </a:r>
            <a:r>
              <a:rPr lang="ko-KR" altLang="en-US" dirty="0" smtClean="0"/>
              <a:t>입력</a:t>
            </a:r>
            <a:r>
              <a:rPr kumimoji="1" lang="en-US" altLang="ko-KR" dirty="0" smtClean="0">
                <a:latin typeface="+mn-ea"/>
              </a:rPr>
              <a:t> (Hanway</a:t>
            </a:r>
            <a:r>
              <a:rPr kumimoji="1" lang="ko-KR" altLang="en-US" dirty="0" smtClean="0">
                <a:latin typeface="+mn-ea"/>
              </a:rPr>
              <a:t> </a:t>
            </a:r>
            <a:r>
              <a:rPr kumimoji="1" lang="en-US" altLang="ko-KR" dirty="0">
                <a:latin typeface="+mn-ea"/>
              </a:rPr>
              <a:t>ID </a:t>
            </a:r>
            <a:r>
              <a:rPr kumimoji="1" lang="ko-KR" altLang="en-US" dirty="0">
                <a:latin typeface="+mn-ea"/>
              </a:rPr>
              <a:t>입력 시 </a:t>
            </a:r>
            <a:r>
              <a:rPr kumimoji="1" lang="en-US" altLang="ko-KR" dirty="0">
                <a:latin typeface="+mn-ea"/>
              </a:rPr>
              <a:t>@koreanair.com</a:t>
            </a:r>
            <a:r>
              <a:rPr kumimoji="1" lang="ko-KR" altLang="en-US" dirty="0">
                <a:latin typeface="+mn-ea"/>
              </a:rPr>
              <a:t>은 </a:t>
            </a:r>
            <a:r>
              <a:rPr kumimoji="1" lang="ko-KR" altLang="en-US" dirty="0" smtClean="0">
                <a:latin typeface="+mn-ea"/>
              </a:rPr>
              <a:t>생략</a:t>
            </a:r>
            <a:r>
              <a:rPr kumimoji="1" lang="en-US" altLang="ko-KR" dirty="0" smtClean="0">
                <a:latin typeface="+mn-ea"/>
              </a:rPr>
              <a:t>) </a:t>
            </a:r>
            <a:r>
              <a:rPr kumimoji="1" lang="ko-KR" altLang="en-US" dirty="0" smtClean="0">
                <a:latin typeface="+mn-ea"/>
              </a:rPr>
              <a:t>후 로그인</a:t>
            </a:r>
            <a:endParaRPr kumimoji="1" lang="en-US" altLang="ko-KR" dirty="0" smtClean="0">
              <a:latin typeface="+mn-ea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Tx/>
              <a:buAutoNum type="arabicParenR" startAt="2"/>
            </a:pPr>
            <a:r>
              <a:rPr kumimoji="1" lang="ko-KR" altLang="en-US" dirty="0" smtClean="0">
                <a:latin typeface="+mn-ea"/>
              </a:rPr>
              <a:t>아래 화면에서 오른쪽 </a:t>
            </a:r>
            <a:r>
              <a:rPr kumimoji="1" lang="ko-KR" altLang="en-US" dirty="0">
                <a:latin typeface="+mn-ea"/>
              </a:rPr>
              <a:t>②번 </a:t>
            </a:r>
            <a:r>
              <a:rPr kumimoji="1" lang="en-US" altLang="ko-KR" dirty="0">
                <a:latin typeface="+mn-ea"/>
              </a:rPr>
              <a:t>Clientless Access </a:t>
            </a:r>
            <a:r>
              <a:rPr kumimoji="1" lang="ko-KR" altLang="en-US" dirty="0">
                <a:latin typeface="+mn-ea"/>
              </a:rPr>
              <a:t>선택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 startAt="2"/>
            </a:pPr>
            <a:endParaRPr kumimoji="1" lang="ko-KR" altLang="en-US" dirty="0">
              <a:latin typeface="+mn-ea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endParaRPr kumimoji="1" lang="en-US" altLang="ko-KR" dirty="0">
              <a:latin typeface="+mn-ea"/>
            </a:endParaRPr>
          </a:p>
        </p:txBody>
      </p:sp>
      <p:sp>
        <p:nvSpPr>
          <p:cNvPr id="15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FAQ.5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VPN </a:t>
            </a:r>
            <a:r>
              <a:rPr lang="ko-KR" altLang="en-US" dirty="0">
                <a:latin typeface="+mn-ea"/>
              </a:rPr>
              <a:t>프로그램 설치 없이  </a:t>
            </a:r>
            <a:r>
              <a:rPr lang="ko-KR" altLang="en-US" dirty="0" err="1">
                <a:latin typeface="+mn-ea"/>
              </a:rPr>
              <a:t>웹브라우저에서</a:t>
            </a:r>
            <a:r>
              <a:rPr lang="ko-KR" altLang="en-US" dirty="0">
                <a:latin typeface="+mn-ea"/>
              </a:rPr>
              <a:t> 사내 사이트 접속 방법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39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98" y="2415400"/>
            <a:ext cx="6638858" cy="3561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flipH="1">
            <a:off x="736055" y="829410"/>
            <a:ext cx="109858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4) </a:t>
            </a:r>
            <a:r>
              <a:rPr kumimoji="1" lang="ko-KR" altLang="en-US" dirty="0" smtClean="0">
                <a:latin typeface="+mn-ea"/>
              </a:rPr>
              <a:t>접속 필요한 웹사이트가 하단의 </a:t>
            </a:r>
            <a:r>
              <a:rPr kumimoji="1" lang="en-US" altLang="ko-KR" dirty="0" smtClean="0">
                <a:latin typeface="+mn-ea"/>
              </a:rPr>
              <a:t>All Apps </a:t>
            </a:r>
            <a:r>
              <a:rPr kumimoji="1" lang="ko-KR" altLang="en-US" dirty="0" smtClean="0">
                <a:latin typeface="+mn-ea"/>
              </a:rPr>
              <a:t>부분에 설정되어 있는 경우 선택하여 접속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   ex) </a:t>
            </a:r>
            <a:r>
              <a:rPr kumimoji="1" lang="ko-KR" altLang="en-US" dirty="0" smtClean="0">
                <a:latin typeface="+mn-ea"/>
              </a:rPr>
              <a:t>하단의 </a:t>
            </a:r>
            <a:r>
              <a:rPr kumimoji="1" lang="en-US" altLang="ko-KR" dirty="0" smtClean="0">
                <a:latin typeface="+mn-ea"/>
              </a:rPr>
              <a:t>Hanway </a:t>
            </a:r>
            <a:r>
              <a:rPr kumimoji="1" lang="ko-KR" altLang="en-US" dirty="0" smtClean="0">
                <a:latin typeface="+mn-ea"/>
              </a:rPr>
              <a:t>선택하면 새 창으로 </a:t>
            </a:r>
            <a:r>
              <a:rPr kumimoji="1" lang="en-US" altLang="ko-KR" dirty="0" smtClean="0">
                <a:latin typeface="+mn-ea"/>
              </a:rPr>
              <a:t>Hanway</a:t>
            </a:r>
            <a:r>
              <a:rPr kumimoji="1" lang="ko-KR" altLang="en-US" dirty="0" smtClean="0">
                <a:latin typeface="+mn-ea"/>
              </a:rPr>
              <a:t>가 뜨는 것 확인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(*)ERP</a:t>
            </a:r>
            <a:r>
              <a:rPr kumimoji="1" lang="ko-KR" altLang="en-US" dirty="0" smtClean="0">
                <a:latin typeface="+mn-ea"/>
              </a:rPr>
              <a:t>나 </a:t>
            </a:r>
            <a:r>
              <a:rPr kumimoji="1" lang="en-US" altLang="ko-KR" dirty="0" smtClean="0">
                <a:latin typeface="+mn-ea"/>
              </a:rPr>
              <a:t>Hanway</a:t>
            </a:r>
            <a:r>
              <a:rPr kumimoji="1" lang="ko-KR" altLang="en-US" dirty="0" smtClean="0">
                <a:latin typeface="+mn-ea"/>
              </a:rPr>
              <a:t>의 일부 기능은 </a:t>
            </a:r>
            <a:r>
              <a:rPr kumimoji="1" lang="en-US" altLang="ko-KR" dirty="0" smtClean="0">
                <a:latin typeface="+mn-ea"/>
              </a:rPr>
              <a:t>Clientless</a:t>
            </a:r>
            <a:r>
              <a:rPr kumimoji="1" lang="ko-KR" altLang="en-US" dirty="0" smtClean="0">
                <a:latin typeface="+mn-ea"/>
              </a:rPr>
              <a:t>에서 정상 동작하지 않으며 완전한 기능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사용을 위해서는</a:t>
            </a:r>
            <a:r>
              <a:rPr kumimoji="1" lang="en-US" altLang="ko-KR" dirty="0">
                <a:latin typeface="+mn-ea"/>
              </a:rPr>
              <a:t>	</a:t>
            </a:r>
            <a:r>
              <a:rPr kumimoji="1" lang="en-US" altLang="ko-KR" dirty="0" smtClean="0">
                <a:latin typeface="+mn-ea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   </a:t>
            </a:r>
            <a:r>
              <a:rPr kumimoji="1" lang="ko-KR" altLang="en-US" dirty="0" smtClean="0">
                <a:solidFill>
                  <a:srgbClr val="FF0000"/>
                </a:solidFill>
                <a:latin typeface="+mn-ea"/>
              </a:rPr>
              <a:t>프로그램 설치를 통한 접속 권장</a:t>
            </a:r>
            <a:endParaRPr kumimoji="1" lang="ko-KR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07" y="3057451"/>
            <a:ext cx="6371605" cy="3584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FAQ.5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VPN </a:t>
            </a:r>
            <a:r>
              <a:rPr lang="ko-KR" altLang="en-US" dirty="0">
                <a:latin typeface="+mn-ea"/>
              </a:rPr>
              <a:t>프로그램 설치 없이  </a:t>
            </a:r>
            <a:r>
              <a:rPr lang="ko-KR" altLang="en-US" dirty="0" err="1">
                <a:latin typeface="+mn-ea"/>
              </a:rPr>
              <a:t>웹브라우저에서</a:t>
            </a:r>
            <a:r>
              <a:rPr lang="ko-KR" altLang="en-US" dirty="0">
                <a:latin typeface="+mn-ea"/>
              </a:rPr>
              <a:t> 사내 사이트 접속 방법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14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42" y="2109131"/>
            <a:ext cx="6638858" cy="3561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flipH="1">
            <a:off x="736054" y="829410"/>
            <a:ext cx="1111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5) </a:t>
            </a:r>
            <a:r>
              <a:rPr kumimoji="1" lang="ko-KR" altLang="en-US" dirty="0" smtClean="0">
                <a:latin typeface="+mn-ea"/>
              </a:rPr>
              <a:t>접속 필요한 웹사이트가 하단의 </a:t>
            </a:r>
            <a:r>
              <a:rPr kumimoji="1" lang="en-US" altLang="ko-KR" dirty="0" smtClean="0">
                <a:latin typeface="+mn-ea"/>
              </a:rPr>
              <a:t>All Apps </a:t>
            </a:r>
            <a:r>
              <a:rPr kumimoji="1" lang="ko-KR" altLang="en-US" dirty="0" smtClean="0">
                <a:latin typeface="+mn-ea"/>
              </a:rPr>
              <a:t>부분에 없는 경우 오른쪽 상단에 </a:t>
            </a:r>
            <a:r>
              <a:rPr kumimoji="1" lang="en-US" altLang="ko-KR" dirty="0" smtClean="0">
                <a:latin typeface="+mn-ea"/>
              </a:rPr>
              <a:t>Bookmark </a:t>
            </a:r>
            <a:r>
              <a:rPr kumimoji="1" lang="ko-KR" altLang="en-US" dirty="0" smtClean="0">
                <a:latin typeface="+mn-ea"/>
              </a:rPr>
              <a:t>선택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</a:t>
            </a:r>
            <a:r>
              <a:rPr kumimoji="1" lang="ko-KR" altLang="en-US" dirty="0" smtClean="0">
                <a:latin typeface="+mn-ea"/>
              </a:rPr>
              <a:t>원하는 웹사이트에 대해 </a:t>
            </a:r>
            <a:r>
              <a:rPr kumimoji="1" lang="en-US" altLang="ko-KR" dirty="0" smtClean="0">
                <a:latin typeface="+mn-ea"/>
              </a:rPr>
              <a:t>URL, </a:t>
            </a:r>
            <a:r>
              <a:rPr kumimoji="1" lang="ko-KR" altLang="en-US" dirty="0" smtClean="0">
                <a:latin typeface="+mn-ea"/>
              </a:rPr>
              <a:t>이름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임의 입력 가능</a:t>
            </a:r>
            <a:r>
              <a:rPr kumimoji="1" lang="en-US" altLang="ko-KR" dirty="0" smtClean="0">
                <a:latin typeface="+mn-ea"/>
              </a:rPr>
              <a:t>)</a:t>
            </a:r>
            <a:r>
              <a:rPr kumimoji="1" lang="ko-KR" altLang="en-US" dirty="0" smtClean="0">
                <a:latin typeface="+mn-ea"/>
              </a:rPr>
              <a:t>을 입력 후 사용 </a:t>
            </a:r>
            <a:r>
              <a:rPr kumimoji="1" lang="en-US" altLang="ko-KR" dirty="0" smtClean="0">
                <a:latin typeface="+mn-ea"/>
              </a:rPr>
              <a:t> Save</a:t>
            </a:r>
            <a:r>
              <a:rPr kumimoji="1" lang="ko-KR" altLang="en-US" dirty="0" smtClean="0">
                <a:latin typeface="+mn-ea"/>
              </a:rPr>
              <a:t>  클릭하여 사용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ex) kalinfo.koreanair.com / KALINFO</a:t>
            </a:r>
            <a:endParaRPr kumimoji="1" lang="ko-KR" altLang="en-US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6180463" y="2548190"/>
            <a:ext cx="523492" cy="459416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60" y="3352410"/>
            <a:ext cx="5486591" cy="3092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FAQ.5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VPN </a:t>
            </a:r>
            <a:r>
              <a:rPr lang="ko-KR" altLang="en-US" dirty="0">
                <a:latin typeface="+mn-ea"/>
              </a:rPr>
              <a:t>프로그램 설치 없이  </a:t>
            </a:r>
            <a:r>
              <a:rPr lang="ko-KR" altLang="en-US" dirty="0" err="1">
                <a:latin typeface="+mn-ea"/>
              </a:rPr>
              <a:t>웹브라우저에서</a:t>
            </a:r>
            <a:r>
              <a:rPr lang="ko-KR" altLang="en-US" dirty="0">
                <a:latin typeface="+mn-ea"/>
              </a:rPr>
              <a:t> 사내 사이트 접속 방법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68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95" y="1801367"/>
            <a:ext cx="7871939" cy="4222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 flipH="1">
            <a:off x="736055" y="829410"/>
            <a:ext cx="1072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6) </a:t>
            </a:r>
            <a:r>
              <a:rPr kumimoji="1" lang="ko-KR" altLang="en-US" dirty="0" smtClean="0">
                <a:latin typeface="+mn-ea"/>
              </a:rPr>
              <a:t>하단의 </a:t>
            </a:r>
            <a:r>
              <a:rPr kumimoji="1" lang="en-US" altLang="ko-KR" dirty="0" smtClean="0">
                <a:latin typeface="+mn-ea"/>
              </a:rPr>
              <a:t>All Apps</a:t>
            </a:r>
            <a:r>
              <a:rPr kumimoji="1" lang="ko-KR" altLang="en-US" dirty="0" smtClean="0">
                <a:latin typeface="+mn-ea"/>
              </a:rPr>
              <a:t>에 새로 추가된 웹사이트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파란색 책갈피 표시</a:t>
            </a:r>
            <a:r>
              <a:rPr kumimoji="1" lang="en-US" altLang="ko-KR" dirty="0" smtClean="0">
                <a:latin typeface="+mn-ea"/>
              </a:rPr>
              <a:t>)</a:t>
            </a:r>
            <a:r>
              <a:rPr kumimoji="1" lang="ko-KR" altLang="en-US" dirty="0" smtClean="0">
                <a:latin typeface="+mn-ea"/>
              </a:rPr>
              <a:t>에 대해 선택</a:t>
            </a:r>
            <a:r>
              <a:rPr kumimoji="1" lang="en-US" altLang="ko-KR" dirty="0" smtClean="0">
                <a:latin typeface="+mn-ea"/>
              </a:rPr>
              <a:t>, </a:t>
            </a:r>
            <a:r>
              <a:rPr kumimoji="1" lang="ko-KR" altLang="en-US" dirty="0" smtClean="0">
                <a:latin typeface="+mn-ea"/>
              </a:rPr>
              <a:t>접속 가능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solidFill>
                  <a:srgbClr val="FF0000"/>
                </a:solidFill>
                <a:latin typeface="+mn-ea"/>
              </a:rPr>
              <a:t>7) </a:t>
            </a:r>
            <a:r>
              <a:rPr kumimoji="1" lang="ko-KR" altLang="en-US" dirty="0">
                <a:solidFill>
                  <a:srgbClr val="FF0000"/>
                </a:solidFill>
                <a:latin typeface="+mn-ea"/>
              </a:rPr>
              <a:t>내부 웹사이트 사용 완료 후 브라우저 닫기 하여 종료 필수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ko-KR" altLang="en-US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782856" y="4459539"/>
            <a:ext cx="853151" cy="82569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500230" y="92775"/>
            <a:ext cx="105156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</a:rPr>
              <a:t>FAQ.5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VPN </a:t>
            </a:r>
            <a:r>
              <a:rPr lang="ko-KR" altLang="en-US" dirty="0">
                <a:latin typeface="+mn-ea"/>
              </a:rPr>
              <a:t>프로그램 설치 없이  </a:t>
            </a:r>
            <a:r>
              <a:rPr lang="ko-KR" altLang="en-US" dirty="0" err="1">
                <a:latin typeface="+mn-ea"/>
              </a:rPr>
              <a:t>웹브라우저에서</a:t>
            </a:r>
            <a:r>
              <a:rPr lang="ko-KR" altLang="en-US" dirty="0">
                <a:latin typeface="+mn-ea"/>
              </a:rPr>
              <a:t> 사내 사이트 접속 방법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7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25040" y="1071781"/>
            <a:ext cx="10362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(*) Plug-in </a:t>
            </a:r>
            <a:r>
              <a:rPr kumimoji="1" lang="ko-KR" altLang="en-US" dirty="0" smtClean="0">
                <a:latin typeface="+mn-ea"/>
              </a:rPr>
              <a:t>설치를 통한 접속과 </a:t>
            </a:r>
            <a:r>
              <a:rPr kumimoji="1" lang="en-US" altLang="ko-KR" dirty="0" smtClean="0">
                <a:latin typeface="+mn-ea"/>
              </a:rPr>
              <a:t>Clientless </a:t>
            </a:r>
            <a:r>
              <a:rPr kumimoji="1" lang="ko-KR" altLang="en-US" dirty="0" smtClean="0">
                <a:latin typeface="+mn-ea"/>
              </a:rPr>
              <a:t>접속 차이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en-US" altLang="ko-KR" dirty="0" smtClean="0">
              <a:latin typeface="+mn-ea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kumimoji="1" lang="en-US" altLang="ko-KR" b="1" dirty="0" smtClean="0">
                <a:latin typeface="+mn-ea"/>
              </a:rPr>
              <a:t>Plug-in </a:t>
            </a:r>
            <a:r>
              <a:rPr kumimoji="1" lang="ko-KR" altLang="en-US" b="1" dirty="0" smtClean="0">
                <a:latin typeface="+mn-ea"/>
              </a:rPr>
              <a:t>설치를 통한 접속 </a:t>
            </a:r>
            <a:r>
              <a:rPr kumimoji="1" lang="en-US" altLang="ko-KR" b="1" dirty="0" smtClean="0">
                <a:latin typeface="+mn-ea"/>
              </a:rPr>
              <a:t>(</a:t>
            </a:r>
            <a:r>
              <a:rPr kumimoji="1" lang="ko-KR" altLang="en-US" b="1" dirty="0" smtClean="0">
                <a:latin typeface="+mn-ea"/>
              </a:rPr>
              <a:t>권장</a:t>
            </a:r>
            <a:r>
              <a:rPr kumimoji="1" lang="en-US" altLang="ko-KR" b="1" dirty="0" smtClean="0">
                <a:latin typeface="+mn-ea"/>
              </a:rPr>
              <a:t>)</a:t>
            </a:r>
            <a:endParaRPr kumimoji="1" lang="en-US" altLang="ko-KR" b="1" dirty="0">
              <a:latin typeface="+mn-ea"/>
            </a:endParaRP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US" altLang="ko-KR" dirty="0" smtClean="0">
                <a:latin typeface="+mn-ea"/>
              </a:rPr>
              <a:t>PC</a:t>
            </a:r>
            <a:r>
              <a:rPr kumimoji="1" lang="ko-KR" altLang="en-US" dirty="0" smtClean="0">
                <a:latin typeface="+mn-ea"/>
              </a:rPr>
              <a:t>에 </a:t>
            </a:r>
            <a:r>
              <a:rPr kumimoji="1" lang="en-US" altLang="ko-KR" dirty="0" smtClean="0">
                <a:latin typeface="+mn-ea"/>
              </a:rPr>
              <a:t>NetScaler Gateway</a:t>
            </a:r>
            <a:r>
              <a:rPr kumimoji="1" lang="ko-KR" altLang="en-US" dirty="0" smtClean="0">
                <a:latin typeface="+mn-ea"/>
              </a:rPr>
              <a:t>라는 이름의 별도 프로그램을 설치하게 되며 설치 후에는 웹 브라우저에서 </a:t>
            </a:r>
            <a:r>
              <a:rPr kumimoji="1" lang="en-US" altLang="ko-KR" dirty="0" smtClean="0">
                <a:latin typeface="+mn-ea"/>
              </a:rPr>
              <a:t>sslvpn.koreanair.com </a:t>
            </a:r>
            <a:r>
              <a:rPr kumimoji="1" lang="ko-KR" altLang="en-US" dirty="0" smtClean="0">
                <a:latin typeface="+mn-ea"/>
              </a:rPr>
              <a:t>페이지 접속 없이 프로그램을 통해 </a:t>
            </a:r>
            <a:r>
              <a:rPr kumimoji="1" lang="en-US" altLang="ko-KR" dirty="0" smtClean="0">
                <a:latin typeface="+mn-ea"/>
              </a:rPr>
              <a:t>VPN</a:t>
            </a:r>
            <a:r>
              <a:rPr kumimoji="1" lang="ko-KR" altLang="en-US" dirty="0" smtClean="0">
                <a:latin typeface="+mn-ea"/>
              </a:rPr>
              <a:t> 접속 가능</a:t>
            </a:r>
            <a:endParaRPr kumimoji="1" lang="en-US" altLang="ko-KR" dirty="0" smtClean="0">
              <a:latin typeface="+mn-ea"/>
            </a:endParaRP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US" altLang="ko-KR" dirty="0" smtClean="0">
                <a:latin typeface="+mn-ea"/>
              </a:rPr>
              <a:t>Oracle </a:t>
            </a:r>
            <a:r>
              <a:rPr kumimoji="1" lang="ko-KR" altLang="en-US" dirty="0" smtClean="0">
                <a:latin typeface="+mn-ea"/>
              </a:rPr>
              <a:t>기능이 동작하는 </a:t>
            </a:r>
            <a:r>
              <a:rPr kumimoji="1" lang="en-US" altLang="ko-KR" dirty="0" smtClean="0">
                <a:latin typeface="+mn-ea"/>
              </a:rPr>
              <a:t>ERP, </a:t>
            </a:r>
            <a:r>
              <a:rPr kumimoji="1" lang="ko-KR" altLang="en-US" dirty="0" smtClean="0">
                <a:latin typeface="+mn-ea"/>
              </a:rPr>
              <a:t>별도 프로그램으로 동작하는 </a:t>
            </a:r>
            <a:r>
              <a:rPr kumimoji="1" lang="en-US" altLang="ko-KR" dirty="0" err="1" smtClean="0">
                <a:latin typeface="+mn-ea"/>
              </a:rPr>
              <a:t>KaLis</a:t>
            </a:r>
            <a:r>
              <a:rPr kumimoji="1" lang="en-US" altLang="ko-KR" dirty="0" smtClean="0">
                <a:latin typeface="+mn-ea"/>
              </a:rPr>
              <a:t>, CM </a:t>
            </a:r>
            <a:r>
              <a:rPr kumimoji="1" lang="ko-KR" altLang="en-US" dirty="0" smtClean="0">
                <a:latin typeface="+mn-ea"/>
              </a:rPr>
              <a:t>등을 정상 접속하기 위해서는 </a:t>
            </a:r>
            <a:r>
              <a:rPr kumimoji="1" lang="en-US" altLang="ko-KR" dirty="0" smtClean="0">
                <a:latin typeface="+mn-ea"/>
              </a:rPr>
              <a:t>Plug-in </a:t>
            </a:r>
            <a:r>
              <a:rPr kumimoji="1" lang="ko-KR" altLang="en-US" dirty="0" smtClean="0">
                <a:latin typeface="+mn-ea"/>
              </a:rPr>
              <a:t>설치를 통해서만 모든 기능을 정상 이용 가능</a:t>
            </a:r>
            <a:r>
              <a:rPr kumimoji="1" lang="en-US" altLang="ko-KR" dirty="0" smtClean="0">
                <a:latin typeface="+mn-ea"/>
              </a:rPr>
              <a:t>.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kumimoji="1" lang="en-US" altLang="ko-KR" dirty="0" smtClean="0">
              <a:latin typeface="+mn-ea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kumimoji="1" lang="en-US" altLang="ko-KR" dirty="0" smtClean="0">
                <a:latin typeface="+mn-ea"/>
              </a:rPr>
              <a:t>Clientless </a:t>
            </a:r>
            <a:r>
              <a:rPr kumimoji="1" lang="ko-KR" altLang="en-US" dirty="0" smtClean="0">
                <a:latin typeface="+mn-ea"/>
              </a:rPr>
              <a:t>접속 </a:t>
            </a:r>
            <a:r>
              <a:rPr kumimoji="1" lang="en-US" altLang="ko-KR" dirty="0" smtClean="0">
                <a:latin typeface="+mn-ea"/>
              </a:rPr>
              <a:t>(</a:t>
            </a:r>
            <a:r>
              <a:rPr kumimoji="1" lang="ko-KR" altLang="en-US" dirty="0" smtClean="0">
                <a:latin typeface="+mn-ea"/>
              </a:rPr>
              <a:t>별도 프로그램 설치 없이 웹 브라우저를 통한 접속</a:t>
            </a:r>
            <a:r>
              <a:rPr kumimoji="1" lang="en-US" altLang="ko-KR" dirty="0" smtClean="0">
                <a:latin typeface="+mn-ea"/>
              </a:rPr>
              <a:t>)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US" altLang="ko-KR" dirty="0" smtClean="0">
                <a:latin typeface="+mn-ea"/>
              </a:rPr>
              <a:t>Plug-in </a:t>
            </a:r>
            <a:r>
              <a:rPr kumimoji="1" lang="ko-KR" altLang="en-US" dirty="0" smtClean="0">
                <a:latin typeface="+mn-ea"/>
              </a:rPr>
              <a:t>설치가 어려운 외부 </a:t>
            </a:r>
            <a:r>
              <a:rPr kumimoji="1" lang="en-US" altLang="ko-KR" dirty="0" smtClean="0">
                <a:latin typeface="+mn-ea"/>
              </a:rPr>
              <a:t>PC </a:t>
            </a:r>
            <a:r>
              <a:rPr kumimoji="1" lang="ko-KR" altLang="en-US" dirty="0" smtClean="0">
                <a:latin typeface="+mn-ea"/>
              </a:rPr>
              <a:t>에서 간단히 사내 웹 서비스만 접속 필요할 때 사용 가능하</a:t>
            </a:r>
            <a:r>
              <a:rPr kumimoji="1" lang="ko-KR" altLang="en-US" dirty="0">
                <a:latin typeface="+mn-ea"/>
              </a:rPr>
              <a:t>며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프로그램을 설치할 필요 없이 웹 브라우저를 통해 접속 가능</a:t>
            </a:r>
            <a:r>
              <a:rPr kumimoji="1" lang="en-US" altLang="ko-KR" dirty="0" smtClean="0">
                <a:latin typeface="+mn-ea"/>
              </a:rPr>
              <a:t>.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ko-KR" altLang="en-US" dirty="0" smtClean="0">
                <a:latin typeface="+mn-ea"/>
              </a:rPr>
              <a:t>기능 제약으로 인하여 일부 사이트는 접속 후 일부 기능이 동작하지 않을 수 있으며 </a:t>
            </a:r>
            <a:r>
              <a:rPr kumimoji="1" lang="en-US" altLang="ko-KR" dirty="0" smtClean="0">
                <a:latin typeface="+mn-ea"/>
              </a:rPr>
              <a:t/>
            </a:r>
            <a:br>
              <a:rPr kumimoji="1" lang="en-US" altLang="ko-KR" dirty="0" smtClean="0">
                <a:latin typeface="+mn-ea"/>
              </a:rPr>
            </a:br>
            <a:r>
              <a:rPr kumimoji="1" lang="ko-KR" altLang="en-US" dirty="0" smtClean="0">
                <a:latin typeface="+mn-ea"/>
              </a:rPr>
              <a:t>이 경우에는 </a:t>
            </a:r>
            <a:r>
              <a:rPr kumimoji="1" lang="en-US" altLang="ko-KR" dirty="0" smtClean="0">
                <a:latin typeface="+mn-ea"/>
              </a:rPr>
              <a:t>Plug-in </a:t>
            </a:r>
            <a:r>
              <a:rPr kumimoji="1" lang="ko-KR" altLang="en-US" dirty="0" smtClean="0">
                <a:latin typeface="+mn-ea"/>
              </a:rPr>
              <a:t>설치를 통한 접속 권장</a:t>
            </a:r>
            <a:endParaRPr kumimoji="1" lang="en-US" altLang="ko-KR" dirty="0" smtClean="0">
              <a:latin typeface="+mn-ea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 (ERP, </a:t>
            </a:r>
            <a:r>
              <a:rPr kumimoji="1" lang="ko-KR" altLang="en-US" dirty="0" err="1" smtClean="0">
                <a:latin typeface="+mn-ea"/>
              </a:rPr>
              <a:t>한웨이</a:t>
            </a:r>
            <a:r>
              <a:rPr kumimoji="1" lang="ko-KR" altLang="en-US" dirty="0" smtClean="0">
                <a:latin typeface="+mn-ea"/>
              </a:rPr>
              <a:t> 임직원 </a:t>
            </a:r>
            <a:r>
              <a:rPr kumimoji="1" lang="ko-KR" altLang="en-US" dirty="0" err="1" smtClean="0">
                <a:latin typeface="+mn-ea"/>
              </a:rPr>
              <a:t>조회등은</a:t>
            </a:r>
            <a:r>
              <a:rPr kumimoji="1" lang="ko-KR" altLang="en-US" dirty="0" smtClean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Plug-in </a:t>
            </a:r>
            <a:r>
              <a:rPr kumimoji="1" lang="ko-KR" altLang="en-US" dirty="0" smtClean="0">
                <a:latin typeface="+mn-ea"/>
              </a:rPr>
              <a:t>설치를 통한 사용 필요</a:t>
            </a:r>
            <a:r>
              <a:rPr kumimoji="1" lang="en-US" altLang="ko-KR" dirty="0" smtClean="0">
                <a:latin typeface="+mn-ea"/>
              </a:rPr>
              <a:t>) </a:t>
            </a:r>
            <a:r>
              <a:rPr kumimoji="1" lang="ko-KR" altLang="en-US" dirty="0" smtClean="0">
                <a:latin typeface="+mn-ea"/>
              </a:rPr>
              <a:t>  </a:t>
            </a:r>
            <a:endParaRPr kumimoji="1" lang="en-US" altLang="ko-KR" dirty="0" smtClean="0">
              <a:latin typeface="+mn-ea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endParaRPr kumimoji="1"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09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59203"/>
              </p:ext>
            </p:extLst>
          </p:nvPr>
        </p:nvGraphicFramePr>
        <p:xfrm>
          <a:off x="500230" y="1176865"/>
          <a:ext cx="11255234" cy="523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대상장비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Window</a:t>
                      </a:r>
                      <a:r>
                        <a:rPr lang="en-US" altLang="ko-KR" sz="1400" baseline="0" dirty="0" smtClean="0"/>
                        <a:t> PC 7, 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11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Question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</a:rPr>
                        <a:t>NetScaler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Plug-in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정상 설치 및 접속한 후에 인터넷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및 사내 시스템 모두 접속 불가 발생</a:t>
                      </a:r>
                      <a:endParaRPr lang="en-US" altLang="ko-KR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01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Answer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Windows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방화벽 설정 확인 필요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설정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네트워크 및 인터넷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– Windows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방화벽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– ‘</a:t>
                      </a: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</a:rPr>
                        <a:t>Windwos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방화벽을 통해 앱 또는 기능 허용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‘</a:t>
                      </a:r>
                    </a:p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기능 중 </a:t>
                      </a: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</a:rPr>
                        <a:t>NetScaler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항목에 대해 도메인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개인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공용에 모두 허용 체크되어 있는지 확인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75456" y="110912"/>
            <a:ext cx="10515600" cy="576000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FAQ.6 Plug-in </a:t>
            </a:r>
            <a:r>
              <a:rPr lang="ko-KR" altLang="en-US" dirty="0" smtClean="0">
                <a:latin typeface="+mn-ea"/>
                <a:ea typeface="+mn-ea"/>
              </a:rPr>
              <a:t>정상 설치 및 접속 후 인터넷 및 사내 시스템 접속 불가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927" y="2504164"/>
            <a:ext cx="2845817" cy="15940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69" y="4236797"/>
            <a:ext cx="2759054" cy="202041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985250" y="5035550"/>
            <a:ext cx="2565400" cy="18176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753725" y="4736306"/>
            <a:ext cx="695326" cy="510696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4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4" y="829410"/>
            <a:ext cx="1070971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dirty="0" smtClean="0">
                <a:latin typeface="+mj-ea"/>
                <a:ea typeface="+mj-ea"/>
              </a:rPr>
              <a:t>VPN </a:t>
            </a:r>
            <a:r>
              <a:rPr lang="ko-KR" altLang="en-US" sz="1600" b="1" dirty="0" smtClean="0">
                <a:latin typeface="+mj-ea"/>
                <a:ea typeface="+mj-ea"/>
              </a:rPr>
              <a:t>이란</a:t>
            </a:r>
            <a:r>
              <a:rPr lang="en-US" altLang="ko-KR" sz="1600" b="1" dirty="0" smtClean="0">
                <a:latin typeface="+mj-ea"/>
                <a:ea typeface="+mj-ea"/>
              </a:rPr>
              <a:t>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600" dirty="0">
                <a:latin typeface="+mj-ea"/>
                <a:ea typeface="+mj-ea"/>
              </a:rPr>
              <a:t> </a:t>
            </a:r>
            <a:r>
              <a:rPr kumimoji="1" lang="en-US" altLang="ko-KR" sz="1600" dirty="0" smtClean="0">
                <a:latin typeface="+mj-ea"/>
                <a:ea typeface="+mj-ea"/>
              </a:rPr>
              <a:t>  - VPN</a:t>
            </a:r>
            <a:r>
              <a:rPr kumimoji="1" lang="ko-KR" altLang="en-US" sz="1600" dirty="0" smtClean="0">
                <a:latin typeface="+mj-ea"/>
                <a:ea typeface="+mj-ea"/>
              </a:rPr>
              <a:t>이란 </a:t>
            </a:r>
            <a:r>
              <a:rPr kumimoji="1" lang="en-US" altLang="ko-KR" sz="1600" dirty="0" smtClean="0">
                <a:latin typeface="+mj-ea"/>
                <a:ea typeface="+mj-ea"/>
              </a:rPr>
              <a:t>Virtual Private Network(</a:t>
            </a:r>
            <a:r>
              <a:rPr kumimoji="1" lang="ko-KR" altLang="en-US" sz="1600" dirty="0" err="1" smtClean="0">
                <a:latin typeface="+mj-ea"/>
                <a:ea typeface="+mj-ea"/>
              </a:rPr>
              <a:t>가상사설망</a:t>
            </a:r>
            <a:r>
              <a:rPr kumimoji="1" lang="en-US" altLang="ko-KR" sz="1600" dirty="0" smtClean="0">
                <a:latin typeface="+mj-ea"/>
                <a:ea typeface="+mj-ea"/>
              </a:rPr>
              <a:t>)</a:t>
            </a:r>
            <a:r>
              <a:rPr kumimoji="1" lang="ko-KR" altLang="en-US" sz="1600" dirty="0" smtClean="0">
                <a:latin typeface="+mj-ea"/>
                <a:ea typeface="+mj-ea"/>
              </a:rPr>
              <a:t>의 약자로 일반 인터넷 환경을 기업 </a:t>
            </a:r>
            <a:r>
              <a:rPr kumimoji="1" lang="ko-KR" altLang="en-US" sz="1600" dirty="0" err="1" smtClean="0">
                <a:latin typeface="+mj-ea"/>
                <a:ea typeface="+mj-ea"/>
              </a:rPr>
              <a:t>사내망</a:t>
            </a:r>
            <a:r>
              <a:rPr kumimoji="1" lang="ko-KR" altLang="en-US" sz="1600" dirty="0" smtClean="0">
                <a:latin typeface="+mj-ea"/>
                <a:ea typeface="+mj-ea"/>
              </a:rPr>
              <a:t> 처럼</a:t>
            </a:r>
            <a:endParaRPr kumimoji="1" lang="en-US" altLang="ko-KR" sz="1600" dirty="0">
              <a:latin typeface="+mj-ea"/>
              <a:ea typeface="+mj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600" dirty="0" smtClean="0">
                <a:latin typeface="+mj-ea"/>
                <a:ea typeface="+mj-ea"/>
              </a:rPr>
              <a:t>     </a:t>
            </a:r>
            <a:r>
              <a:rPr kumimoji="1" lang="ko-KR" altLang="en-US" sz="1600" dirty="0" smtClean="0">
                <a:latin typeface="+mj-ea"/>
                <a:ea typeface="+mj-ea"/>
              </a:rPr>
              <a:t>사용할 수 있도록 하는 보안 솔루션이다</a:t>
            </a:r>
            <a:r>
              <a:rPr kumimoji="1" lang="en-US" altLang="ko-KR" sz="1600" dirty="0" smtClean="0">
                <a:latin typeface="+mj-ea"/>
                <a:ea typeface="+mj-ea"/>
              </a:rPr>
              <a:t>. VPN</a:t>
            </a:r>
            <a:r>
              <a:rPr kumimoji="1" lang="ko-KR" altLang="en-US" sz="1600" dirty="0" smtClean="0">
                <a:latin typeface="+mj-ea"/>
                <a:ea typeface="+mj-ea"/>
              </a:rPr>
              <a:t>이 데이터를 암호화하여 인터넷 환경에서도 기업의</a:t>
            </a:r>
            <a:endParaRPr kumimoji="1" lang="en-US" altLang="ko-KR" sz="1600" dirty="0" smtClean="0">
              <a:latin typeface="+mj-ea"/>
              <a:ea typeface="+mj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600" dirty="0">
                <a:latin typeface="+mj-ea"/>
                <a:ea typeface="+mj-ea"/>
              </a:rPr>
              <a:t> </a:t>
            </a:r>
            <a:r>
              <a:rPr kumimoji="1" lang="en-US" altLang="ko-KR" sz="1600" dirty="0" smtClean="0">
                <a:latin typeface="+mj-ea"/>
                <a:ea typeface="+mj-ea"/>
              </a:rPr>
              <a:t>    </a:t>
            </a:r>
            <a:r>
              <a:rPr kumimoji="1" lang="ko-KR" altLang="en-US" sz="1600" dirty="0" smtClean="0">
                <a:latin typeface="+mj-ea"/>
                <a:ea typeface="+mj-ea"/>
              </a:rPr>
              <a:t>데이터를 보호하며 사용자를 </a:t>
            </a:r>
            <a:r>
              <a:rPr kumimoji="1" lang="ko-KR" altLang="en-US" sz="1600" dirty="0" err="1" smtClean="0">
                <a:latin typeface="+mj-ea"/>
                <a:ea typeface="+mj-ea"/>
              </a:rPr>
              <a:t>사내망으로</a:t>
            </a:r>
            <a:r>
              <a:rPr kumimoji="1" lang="ko-KR" altLang="en-US" sz="1600" dirty="0" smtClean="0">
                <a:latin typeface="+mj-ea"/>
                <a:ea typeface="+mj-ea"/>
              </a:rPr>
              <a:t> 연결할 수 있도록 한다</a:t>
            </a:r>
            <a:r>
              <a:rPr kumimoji="1" lang="en-US" altLang="ko-KR" sz="1600" dirty="0" smtClean="0">
                <a:latin typeface="+mj-ea"/>
                <a:ea typeface="+mj-ea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en-US" altLang="ko-KR" sz="1600" dirty="0">
              <a:latin typeface="+mj-ea"/>
              <a:ea typeface="+mj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600" dirty="0" smtClean="0">
                <a:latin typeface="+mj-ea"/>
                <a:ea typeface="+mj-ea"/>
              </a:rPr>
              <a:t>   - </a:t>
            </a:r>
            <a:r>
              <a:rPr kumimoji="1" lang="ko-KR" altLang="en-US" sz="1600" dirty="0" smtClean="0">
                <a:latin typeface="+mj-ea"/>
                <a:ea typeface="+mj-ea"/>
              </a:rPr>
              <a:t>즉 </a:t>
            </a:r>
            <a:r>
              <a:rPr kumimoji="1" lang="en-US" altLang="ko-KR" sz="1600" dirty="0" smtClean="0">
                <a:latin typeface="+mj-ea"/>
                <a:ea typeface="+mj-ea"/>
              </a:rPr>
              <a:t>VPN</a:t>
            </a:r>
            <a:r>
              <a:rPr kumimoji="1" lang="ko-KR" altLang="en-US" sz="1600" dirty="0" smtClean="0">
                <a:latin typeface="+mj-ea"/>
                <a:ea typeface="+mj-ea"/>
              </a:rPr>
              <a:t>을 통해서 사내에서만 접속 가능한 </a:t>
            </a:r>
            <a:r>
              <a:rPr kumimoji="1" lang="en-US" altLang="ko-KR" sz="1600" dirty="0" smtClean="0">
                <a:latin typeface="+mj-ea"/>
                <a:ea typeface="+mj-ea"/>
              </a:rPr>
              <a:t>ERP, UKFOS, KALHR</a:t>
            </a:r>
            <a:r>
              <a:rPr kumimoji="1" lang="ko-KR" altLang="en-US" sz="1600" dirty="0" smtClean="0">
                <a:latin typeface="+mj-ea"/>
                <a:ea typeface="+mj-ea"/>
              </a:rPr>
              <a:t>과 같은 시스템을 일반 외부</a:t>
            </a:r>
            <a:endParaRPr kumimoji="1" lang="en-US" altLang="ko-KR" sz="1600" dirty="0" smtClean="0">
              <a:latin typeface="+mj-ea"/>
              <a:ea typeface="+mj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600" dirty="0" smtClean="0">
                <a:latin typeface="+mj-ea"/>
                <a:ea typeface="+mj-ea"/>
              </a:rPr>
              <a:t>     </a:t>
            </a:r>
            <a:r>
              <a:rPr kumimoji="1" lang="ko-KR" altLang="en-US" sz="1600" dirty="0" smtClean="0">
                <a:latin typeface="+mj-ea"/>
                <a:ea typeface="+mj-ea"/>
              </a:rPr>
              <a:t>인터넷에서도 접속할 수 있다</a:t>
            </a:r>
            <a:r>
              <a:rPr kumimoji="1" lang="en-US" altLang="ko-KR" sz="1600" dirty="0" smtClean="0">
                <a:latin typeface="+mj-ea"/>
                <a:ea typeface="+mj-ea"/>
              </a:rPr>
              <a:t>.</a:t>
            </a:r>
            <a:endParaRPr kumimoji="1" lang="ko-KR" altLang="en-US" sz="1600" dirty="0">
              <a:latin typeface="+mj-ea"/>
              <a:ea typeface="+mj-ea"/>
            </a:endParaRPr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037" y="3803851"/>
            <a:ext cx="541447" cy="5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3434809" y="3597928"/>
            <a:ext cx="2263289" cy="1059402"/>
            <a:chOff x="3651224" y="1690110"/>
            <a:chExt cx="1665631" cy="540890"/>
          </a:xfrm>
        </p:grpSpPr>
        <p:pic>
          <p:nvPicPr>
            <p:cNvPr id="17" name="Picture 37" descr="LargeCloud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51224" y="1690110"/>
              <a:ext cx="1665631" cy="5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44"/>
            <p:cNvSpPr txBox="1">
              <a:spLocks noChangeArrowheads="1"/>
            </p:cNvSpPr>
            <p:nvPr/>
          </p:nvSpPr>
          <p:spPr bwMode="auto">
            <a:xfrm>
              <a:off x="4157501" y="1848330"/>
              <a:ext cx="619258" cy="19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120000"/>
                </a:lnSpc>
                <a:spcBef>
                  <a:spcPct val="2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</a:pPr>
              <a:r>
                <a:rPr lang="ko-KR" altLang="en-US" sz="1800" b="1" dirty="0" smtClean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인터넷</a:t>
              </a:r>
              <a:endParaRPr lang="ko-KR" altLang="en-US" sz="1800" b="1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790575" y="3597927"/>
            <a:ext cx="2263289" cy="1059402"/>
            <a:chOff x="3651224" y="1690110"/>
            <a:chExt cx="1665631" cy="540890"/>
          </a:xfrm>
        </p:grpSpPr>
        <p:pic>
          <p:nvPicPr>
            <p:cNvPr id="29" name="Picture 37" descr="LargeCloud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51224" y="1690110"/>
              <a:ext cx="1665631" cy="54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44"/>
            <p:cNvSpPr txBox="1">
              <a:spLocks noChangeArrowheads="1"/>
            </p:cNvSpPr>
            <p:nvPr/>
          </p:nvSpPr>
          <p:spPr bwMode="auto">
            <a:xfrm>
              <a:off x="4068006" y="1884919"/>
              <a:ext cx="864012" cy="15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lnSpc>
                  <a:spcPct val="120000"/>
                </a:lnSpc>
                <a:spcBef>
                  <a:spcPct val="2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</a:pPr>
              <a:r>
                <a:rPr lang="ko-KR" altLang="en-US" sz="1800" b="1" dirty="0" smtClean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기업 </a:t>
              </a:r>
              <a:r>
                <a:rPr lang="ko-KR" altLang="en-US" sz="1800" b="1" dirty="0" err="1" smtClean="0">
                  <a:solidFill>
                    <a:srgbClr val="000000"/>
                  </a:solidFill>
                  <a:latin typeface="+mj-lt"/>
                  <a:ea typeface="맑은 고딕" panose="020B0503020000020004" pitchFamily="50" charset="-127"/>
                </a:rPr>
                <a:t>사내망</a:t>
              </a:r>
              <a:endParaRPr lang="ko-KR" altLang="en-US" sz="1800" b="1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자유형 25"/>
          <p:cNvSpPr/>
          <p:nvPr/>
        </p:nvSpPr>
        <p:spPr bwMode="auto">
          <a:xfrm>
            <a:off x="1823560" y="4139928"/>
            <a:ext cx="6858000" cy="221565"/>
          </a:xfrm>
          <a:custGeom>
            <a:avLst/>
            <a:gdLst>
              <a:gd name="connsiteX0" fmla="*/ 0 w 6705600"/>
              <a:gd name="connsiteY0" fmla="*/ 0 h 687934"/>
              <a:gd name="connsiteX1" fmla="*/ 861848 w 6705600"/>
              <a:gd name="connsiteY1" fmla="*/ 620110 h 687934"/>
              <a:gd name="connsiteX2" fmla="*/ 4277710 w 6705600"/>
              <a:gd name="connsiteY2" fmla="*/ 651641 h 687934"/>
              <a:gd name="connsiteX3" fmla="*/ 6705600 w 6705600"/>
              <a:gd name="connsiteY3" fmla="*/ 441435 h 687934"/>
              <a:gd name="connsiteX0" fmla="*/ 0 w 6858000"/>
              <a:gd name="connsiteY0" fmla="*/ 53865 h 221565"/>
              <a:gd name="connsiteX1" fmla="*/ 1014248 w 6858000"/>
              <a:gd name="connsiteY1" fmla="*/ 178675 h 221565"/>
              <a:gd name="connsiteX2" fmla="*/ 4430110 w 6858000"/>
              <a:gd name="connsiteY2" fmla="*/ 210206 h 221565"/>
              <a:gd name="connsiteX3" fmla="*/ 6858000 w 6858000"/>
              <a:gd name="connsiteY3" fmla="*/ 0 h 22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21565">
                <a:moveTo>
                  <a:pt x="0" y="53865"/>
                </a:moveTo>
                <a:cubicBezTo>
                  <a:pt x="74448" y="309616"/>
                  <a:pt x="275896" y="152618"/>
                  <a:pt x="1014248" y="178675"/>
                </a:cubicBezTo>
                <a:cubicBezTo>
                  <a:pt x="1752600" y="204732"/>
                  <a:pt x="3456151" y="239985"/>
                  <a:pt x="4430110" y="210206"/>
                </a:cubicBezTo>
                <a:cubicBezTo>
                  <a:pt x="5404069" y="180427"/>
                  <a:pt x="6589986" y="80579"/>
                  <a:pt x="6858000" y="0"/>
                </a:cubicBez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42" name="Picture 18" descr="Image result for vp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38" y="3923863"/>
            <a:ext cx="674835" cy="6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Image result for vp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51" y="3917267"/>
            <a:ext cx="674835" cy="6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1. VPN </a:t>
            </a:r>
            <a:r>
              <a:rPr lang="ko-KR" altLang="en-US" dirty="0" smtClean="0">
                <a:latin typeface="+mn-ea"/>
                <a:ea typeface="+mn-ea"/>
              </a:rPr>
              <a:t>개요</a:t>
            </a:r>
            <a:endParaRPr lang="ko-KR" altLang="en-US" dirty="0">
              <a:latin typeface="+mn-ea"/>
              <a:ea typeface="+mn-ea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61975" y="4799519"/>
            <a:ext cx="1815465" cy="0"/>
          </a:xfrm>
          <a:prstGeom prst="straightConnector1">
            <a:avLst/>
          </a:prstGeom>
          <a:ln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511155" y="4799519"/>
            <a:ext cx="5278413" cy="0"/>
          </a:xfrm>
          <a:prstGeom prst="straightConnector1">
            <a:avLst/>
          </a:prstGeom>
          <a:ln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Image result for firewal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58" y="3778503"/>
            <a:ext cx="951893" cy="9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ptop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93" y="3597928"/>
            <a:ext cx="828894" cy="8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flipH="1">
            <a:off x="736053" y="5287110"/>
            <a:ext cx="11065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n-ea"/>
              </a:rPr>
              <a:t>VPN </a:t>
            </a:r>
            <a:r>
              <a:rPr lang="ko-KR" altLang="en-US" sz="1600" b="1" dirty="0">
                <a:latin typeface="+mn-ea"/>
              </a:rPr>
              <a:t>적용 </a:t>
            </a:r>
            <a:r>
              <a:rPr lang="ko-KR" altLang="en-US" sz="1600" b="1" dirty="0" smtClean="0">
                <a:latin typeface="+mn-ea"/>
              </a:rPr>
              <a:t>사유</a:t>
            </a:r>
            <a:endParaRPr lang="en-US" altLang="ko-KR" sz="1600" b="1" dirty="0">
              <a:latin typeface="+mn-ea"/>
            </a:endParaRP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kumimoji="1" lang="ko-KR" altLang="en-US" sz="1600" dirty="0" smtClean="0">
                <a:latin typeface="+mn-ea"/>
              </a:rPr>
              <a:t> 사외에서 대한항공 업무용 </a:t>
            </a:r>
            <a:r>
              <a:rPr kumimoji="1" lang="ko-KR" altLang="en-US" sz="1600" dirty="0">
                <a:latin typeface="+mn-ea"/>
              </a:rPr>
              <a:t>사이트 접속 필요 시 인터넷을 통해 회사의 업무용 사이트</a:t>
            </a:r>
            <a:endParaRPr kumimoji="1" lang="en-US" altLang="ko-KR" sz="1600" dirty="0">
              <a:latin typeface="+mn-ea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1600" dirty="0">
                <a:latin typeface="+mn-ea"/>
              </a:rPr>
              <a:t>    (KALCC, </a:t>
            </a:r>
            <a:r>
              <a:rPr kumimoji="1" lang="en-US" altLang="ko-KR" sz="1600" dirty="0" err="1">
                <a:latin typeface="+mn-ea"/>
              </a:rPr>
              <a:t>Kalman</a:t>
            </a:r>
            <a:r>
              <a:rPr kumimoji="1" lang="en-US" altLang="ko-KR" sz="1600" dirty="0">
                <a:latin typeface="+mn-ea"/>
              </a:rPr>
              <a:t>, </a:t>
            </a:r>
            <a:r>
              <a:rPr kumimoji="1" lang="en-US" altLang="ko-KR" sz="1600" dirty="0" err="1">
                <a:latin typeface="+mn-ea"/>
              </a:rPr>
              <a:t>Crewnet</a:t>
            </a:r>
            <a:r>
              <a:rPr kumimoji="1" lang="en-US" altLang="ko-KR" sz="1600" dirty="0">
                <a:latin typeface="+mn-ea"/>
              </a:rPr>
              <a:t>, Hanway </a:t>
            </a:r>
            <a:r>
              <a:rPr kumimoji="1" lang="ko-KR" altLang="en-US" sz="1600" dirty="0">
                <a:latin typeface="+mn-ea"/>
              </a:rPr>
              <a:t>등</a:t>
            </a:r>
            <a:r>
              <a:rPr kumimoji="1" lang="en-US" altLang="ko-KR" sz="1600" dirty="0">
                <a:latin typeface="+mn-ea"/>
              </a:rPr>
              <a:t>)</a:t>
            </a:r>
            <a:r>
              <a:rPr kumimoji="1" lang="ko-KR" altLang="en-US" sz="1600" dirty="0">
                <a:latin typeface="+mn-ea"/>
              </a:rPr>
              <a:t> </a:t>
            </a:r>
            <a:r>
              <a:rPr kumimoji="1" lang="ko-KR" altLang="en-US" sz="1600" dirty="0" err="1" smtClean="0">
                <a:latin typeface="+mn-ea"/>
              </a:rPr>
              <a:t>접속시에</a:t>
            </a:r>
            <a:r>
              <a:rPr kumimoji="1" lang="ko-KR" altLang="en-US" sz="1600" dirty="0" smtClean="0">
                <a:latin typeface="+mn-ea"/>
              </a:rPr>
              <a:t> </a:t>
            </a:r>
            <a:r>
              <a:rPr kumimoji="1" lang="en-US" altLang="ko-KR" sz="1600" dirty="0" smtClean="0">
                <a:latin typeface="+mn-ea"/>
              </a:rPr>
              <a:t>“</a:t>
            </a:r>
            <a:r>
              <a:rPr kumimoji="1" lang="ko-KR" altLang="en-US" sz="1600" dirty="0" smtClean="0">
                <a:latin typeface="+mn-ea"/>
              </a:rPr>
              <a:t>접근 </a:t>
            </a:r>
            <a:r>
              <a:rPr kumimoji="1" lang="ko-KR" altLang="en-US" sz="1600" dirty="0" err="1" smtClean="0">
                <a:latin typeface="+mn-ea"/>
              </a:rPr>
              <a:t>보안성</a:t>
            </a:r>
            <a:r>
              <a:rPr kumimoji="1" lang="en-US" altLang="ko-KR" sz="1600" dirty="0" smtClean="0">
                <a:latin typeface="+mn-ea"/>
              </a:rPr>
              <a:t>”</a:t>
            </a:r>
            <a:r>
              <a:rPr kumimoji="1" lang="ko-KR" altLang="en-US" sz="1600" dirty="0" smtClean="0">
                <a:latin typeface="+mn-ea"/>
              </a:rPr>
              <a:t>을 위한 </a:t>
            </a:r>
            <a:r>
              <a:rPr kumimoji="1" lang="en-US" altLang="ko-KR" sz="1600" dirty="0" smtClean="0">
                <a:latin typeface="+mn-ea"/>
              </a:rPr>
              <a:t>VPN </a:t>
            </a:r>
            <a:r>
              <a:rPr kumimoji="1" lang="ko-KR" altLang="en-US" sz="1600" dirty="0" smtClean="0">
                <a:latin typeface="+mn-ea"/>
              </a:rPr>
              <a:t>보안 프로그램 이용</a:t>
            </a:r>
            <a:endParaRPr kumimoji="1" lang="en-US" altLang="ko-KR" sz="160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8280" y="4730396"/>
            <a:ext cx="187262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VPN </a:t>
            </a:r>
            <a:r>
              <a:rPr lang="ko-KR" altLang="en-US" sz="1400" dirty="0" smtClean="0"/>
              <a:t>암호화 통신 구간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93134" y="4700323"/>
            <a:ext cx="144065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User : PC, Mobile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54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46862"/>
              </p:ext>
            </p:extLst>
          </p:nvPr>
        </p:nvGraphicFramePr>
        <p:xfrm>
          <a:off x="500230" y="1176865"/>
          <a:ext cx="11255234" cy="529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8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5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dirty="0" smtClean="0"/>
                        <a:t>대상장비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dirty="0" err="1" smtClean="0"/>
                        <a:t>안드로이드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모바일</a:t>
                      </a:r>
                      <a:r>
                        <a:rPr lang="ko-KR" altLang="en-US" sz="1400" dirty="0" smtClean="0"/>
                        <a:t> 단말기 </a:t>
                      </a:r>
                      <a:r>
                        <a:rPr lang="en-US" altLang="ko-KR" sz="1400" dirty="0" smtClean="0"/>
                        <a:t>(Chrome)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2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Question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안드로이드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VPN 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연결은 정상이나 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VPN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사용안내페이지만 표기됨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3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dirty="0" smtClean="0"/>
                        <a:t>Answer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VPN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연결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크롬 실행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우측 상단 설정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aseline="0" dirty="0" err="1" smtClean="0">
                          <a:solidFill>
                            <a:schemeClr val="tx1"/>
                          </a:solidFill>
                        </a:rPr>
                        <a:t>시크리트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</a:rPr>
                        <a:t> 탭으로 전환되면 해당 페이지에서 사내 웹사이트 접근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75456" y="110912"/>
            <a:ext cx="10515600" cy="576000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FAQ.7 </a:t>
            </a:r>
            <a:r>
              <a:rPr lang="ko-KR" altLang="en-US" dirty="0" err="1">
                <a:latin typeface="+mn-ea"/>
                <a:ea typeface="+mn-ea"/>
              </a:rPr>
              <a:t>안드로이드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VPN </a:t>
            </a:r>
            <a:r>
              <a:rPr lang="ko-KR" altLang="en-US" dirty="0">
                <a:latin typeface="+mn-ea"/>
                <a:ea typeface="+mn-ea"/>
              </a:rPr>
              <a:t>연결은 정상이나 </a:t>
            </a:r>
            <a:r>
              <a:rPr lang="en-US" altLang="ko-KR" dirty="0">
                <a:latin typeface="+mn-ea"/>
                <a:ea typeface="+mn-ea"/>
              </a:rPr>
              <a:t>VPN</a:t>
            </a:r>
            <a:r>
              <a:rPr lang="ko-KR" altLang="en-US" dirty="0">
                <a:latin typeface="+mn-ea"/>
                <a:ea typeface="+mn-ea"/>
              </a:rPr>
              <a:t>사용안내페이지만 표기</a:t>
            </a:r>
          </a:p>
        </p:txBody>
      </p:sp>
      <p:pic>
        <p:nvPicPr>
          <p:cNvPr id="9" name="그림 8"/>
          <p:cNvPicPr/>
          <p:nvPr/>
        </p:nvPicPr>
        <p:blipFill>
          <a:blip r:embed="rId2"/>
          <a:stretch>
            <a:fillRect/>
          </a:stretch>
        </p:blipFill>
        <p:spPr>
          <a:xfrm>
            <a:off x="7108825" y="3419229"/>
            <a:ext cx="4476750" cy="29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498605" y="1592398"/>
            <a:ext cx="69212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800" dirty="0" smtClean="0"/>
              <a:t>VPN </a:t>
            </a:r>
            <a:r>
              <a:rPr lang="ko-KR" altLang="en-US" sz="4800" dirty="0" smtClean="0"/>
              <a:t>관련 문의는</a:t>
            </a:r>
            <a:endParaRPr lang="en-US" altLang="ko-KR" sz="4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dirty="0" smtClean="0"/>
              <a:t> </a:t>
            </a:r>
            <a:endParaRPr lang="en-US" altLang="ko-KR" sz="4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800" dirty="0" smtClean="0"/>
              <a:t>IT</a:t>
            </a:r>
            <a:r>
              <a:rPr lang="ko-KR" altLang="en-US" sz="4800" dirty="0" smtClean="0"/>
              <a:t>서비스센터</a:t>
            </a:r>
            <a:endParaRPr lang="en-US" altLang="ko-KR" sz="4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800" dirty="0" smtClean="0">
                <a:hlinkClick r:id="rId2"/>
              </a:rPr>
              <a:t>itservice@koreanair.com</a:t>
            </a:r>
            <a:endParaRPr lang="en-US" altLang="ko-KR" sz="4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800" dirty="0" smtClean="0"/>
              <a:t>02-1577-6699</a:t>
            </a:r>
          </a:p>
        </p:txBody>
      </p:sp>
    </p:spTree>
    <p:extLst>
      <p:ext uri="{BB962C8B-B14F-4D97-AF65-F5344CB8AC3E}">
        <p14:creationId xmlns:p14="http://schemas.microsoft.com/office/powerpoint/2010/main" val="40599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44837" y="2622412"/>
            <a:ext cx="1312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8800" dirty="0"/>
              <a:t>끝</a:t>
            </a:r>
          </a:p>
        </p:txBody>
      </p:sp>
    </p:spTree>
    <p:extLst>
      <p:ext uri="{BB962C8B-B14F-4D97-AF65-F5344CB8AC3E}">
        <p14:creationId xmlns:p14="http://schemas.microsoft.com/office/powerpoint/2010/main" val="353422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4" y="829410"/>
            <a:ext cx="103627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lang="en-US" altLang="ko-KR" dirty="0" smtClean="0"/>
              <a:t>VPN </a:t>
            </a:r>
            <a:r>
              <a:rPr lang="ko-KR" altLang="en-US" dirty="0" smtClean="0"/>
              <a:t>설치 사이트 접속 </a:t>
            </a:r>
            <a:r>
              <a:rPr lang="en-US" altLang="ko-KR" dirty="0" smtClean="0"/>
              <a:t>: sslvpn.koreanair.com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(</a:t>
            </a:r>
            <a:r>
              <a:rPr lang="ko-KR" altLang="en-US" dirty="0" smtClean="0"/>
              <a:t>최초 설치할 때만 필요하고 그 후에는 설치된 프로그램을 통해 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접속해서 </a:t>
            </a:r>
            <a:r>
              <a:rPr lang="ko-KR" altLang="en-US" dirty="0" err="1" smtClean="0"/>
              <a:t>사내망</a:t>
            </a:r>
            <a:r>
              <a:rPr lang="ko-KR" altLang="en-US" dirty="0" smtClean="0"/>
              <a:t> 접근</a:t>
            </a:r>
            <a:r>
              <a:rPr lang="en-US" altLang="ko-KR" dirty="0" smtClean="0"/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ko-KR" dirty="0"/>
              <a:t>2) 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</a:t>
            </a:r>
            <a:r>
              <a:rPr lang="en-US" altLang="ko-KR" dirty="0" smtClean="0"/>
              <a:t>: Hanway ID &amp; Password </a:t>
            </a:r>
            <a:r>
              <a:rPr lang="ko-KR" altLang="en-US" dirty="0" smtClean="0"/>
              <a:t>입력</a:t>
            </a:r>
            <a:r>
              <a:rPr kumimoji="1" lang="en-US" altLang="ko-KR" dirty="0" smtClean="0">
                <a:latin typeface="+mn-ea"/>
              </a:rPr>
              <a:t> </a:t>
            </a:r>
            <a:br>
              <a:rPr kumimoji="1" lang="en-US" altLang="ko-KR" dirty="0" smtClean="0">
                <a:latin typeface="+mn-ea"/>
              </a:rPr>
            </a:br>
            <a:r>
              <a:rPr kumimoji="1" lang="en-US" altLang="ko-KR" dirty="0" smtClean="0">
                <a:latin typeface="+mn-ea"/>
              </a:rPr>
              <a:t>   (Hanway</a:t>
            </a:r>
            <a:r>
              <a:rPr kumimoji="1" lang="ko-KR" altLang="en-US" dirty="0" smtClean="0">
                <a:latin typeface="+mn-ea"/>
              </a:rPr>
              <a:t> </a:t>
            </a:r>
            <a:r>
              <a:rPr kumimoji="1" lang="en-US" altLang="ko-KR" dirty="0">
                <a:latin typeface="+mn-ea"/>
              </a:rPr>
              <a:t>ID </a:t>
            </a:r>
            <a:r>
              <a:rPr kumimoji="1" lang="ko-KR" altLang="en-US" dirty="0">
                <a:latin typeface="+mn-ea"/>
              </a:rPr>
              <a:t>입력 시 </a:t>
            </a:r>
            <a:r>
              <a:rPr kumimoji="1" lang="en-US" altLang="ko-KR" dirty="0">
                <a:latin typeface="+mn-ea"/>
              </a:rPr>
              <a:t>@koreanair.com</a:t>
            </a:r>
            <a:r>
              <a:rPr kumimoji="1" lang="ko-KR" altLang="en-US" dirty="0">
                <a:latin typeface="+mn-ea"/>
              </a:rPr>
              <a:t>은 </a:t>
            </a:r>
            <a:r>
              <a:rPr kumimoji="1" lang="ko-KR" altLang="en-US" dirty="0" smtClean="0">
                <a:latin typeface="+mn-ea"/>
              </a:rPr>
              <a:t>생략</a:t>
            </a:r>
            <a:r>
              <a:rPr kumimoji="1" lang="en-US" altLang="ko-KR" dirty="0" smtClean="0">
                <a:latin typeface="+mn-ea"/>
              </a:rPr>
              <a:t>)</a:t>
            </a:r>
            <a:endParaRPr kumimoji="1" lang="en-US" altLang="ko-KR" dirty="0"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1"/>
          <a:stretch/>
        </p:blipFill>
        <p:spPr bwMode="auto">
          <a:xfrm>
            <a:off x="2010720" y="2678217"/>
            <a:ext cx="7328325" cy="391308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VPN </a:t>
            </a:r>
            <a:r>
              <a:rPr lang="ko-KR" altLang="en-US" dirty="0">
                <a:latin typeface="+mn-ea"/>
              </a:rPr>
              <a:t>설치 </a:t>
            </a:r>
            <a:r>
              <a:rPr lang="en-US" altLang="ko-KR" dirty="0" smtClean="0">
                <a:latin typeface="+mn-ea"/>
              </a:rPr>
              <a:t>(1/5)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89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0" t="34366" r="24566" b="25155"/>
          <a:stretch/>
        </p:blipFill>
        <p:spPr bwMode="auto">
          <a:xfrm>
            <a:off x="1220424" y="2031100"/>
            <a:ext cx="6173724" cy="348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736054" y="829410"/>
            <a:ext cx="103627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ko-KR" dirty="0" smtClean="0"/>
              <a:t>3) Terms &amp; Conditions </a:t>
            </a:r>
            <a:r>
              <a:rPr lang="ko-KR" altLang="en-US" dirty="0" smtClean="0"/>
              <a:t>클릭하여 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사용 관련 동의 문 내용 확인 </a:t>
            </a:r>
            <a:endParaRPr kumimoji="1" lang="ko-KR" altLang="en-US" dirty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4) I accept the Terms &amp; Conditions </a:t>
            </a:r>
            <a:r>
              <a:rPr kumimoji="1" lang="ko-KR" altLang="en-US" dirty="0" smtClean="0">
                <a:latin typeface="+mn-ea"/>
              </a:rPr>
              <a:t>체크</a:t>
            </a:r>
            <a:r>
              <a:rPr kumimoji="1" lang="en-US" altLang="ko-KR" dirty="0" smtClean="0">
                <a:latin typeface="+mn-ea"/>
              </a:rPr>
              <a:t>, Log On </a:t>
            </a:r>
            <a:r>
              <a:rPr kumimoji="1" lang="ko-KR" altLang="en-US" dirty="0" smtClean="0">
                <a:latin typeface="+mn-ea"/>
              </a:rPr>
              <a:t>클릭 </a:t>
            </a:r>
            <a:endParaRPr kumimoji="1" lang="en-US" altLang="ko-KR" dirty="0">
              <a:latin typeface="+mn-ea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948545" y="3728645"/>
            <a:ext cx="1786379" cy="329184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103578" y="4261474"/>
            <a:ext cx="1722120" cy="46024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27" y="1503041"/>
            <a:ext cx="2569103" cy="4780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타원 9"/>
          <p:cNvSpPr/>
          <p:nvPr/>
        </p:nvSpPr>
        <p:spPr bwMode="auto">
          <a:xfrm>
            <a:off x="2852119" y="3728645"/>
            <a:ext cx="585216" cy="329184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652" y="3773856"/>
            <a:ext cx="219075" cy="209550"/>
          </a:xfrm>
          <a:prstGeom prst="rect">
            <a:avLst/>
          </a:prstGeom>
        </p:spPr>
      </p:pic>
      <p:cxnSp>
        <p:nvCxnSpPr>
          <p:cNvPr id="7" name="직선 화살표 연결선 6"/>
          <p:cNvCxnSpPr>
            <a:stCxn id="8" idx="6"/>
            <a:endCxn id="5123" idx="1"/>
          </p:cNvCxnSpPr>
          <p:nvPr/>
        </p:nvCxnSpPr>
        <p:spPr>
          <a:xfrm>
            <a:off x="5734924" y="3893237"/>
            <a:ext cx="25691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VPN </a:t>
            </a:r>
            <a:r>
              <a:rPr lang="ko-KR" altLang="en-US" dirty="0">
                <a:latin typeface="+mn-ea"/>
              </a:rPr>
              <a:t>설치 </a:t>
            </a:r>
            <a:r>
              <a:rPr lang="en-US" altLang="ko-KR" dirty="0" smtClean="0">
                <a:latin typeface="+mn-ea"/>
              </a:rPr>
              <a:t>(2/5)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2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6" y="829410"/>
            <a:ext cx="10362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ko-KR" dirty="0"/>
              <a:t>5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접속 방식 선택</a:t>
            </a:r>
            <a:endParaRPr lang="en-US" altLang="ko-KR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    </a:t>
            </a:r>
            <a:r>
              <a:rPr kumimoji="1" lang="ko-KR" altLang="en-US" dirty="0" smtClean="0">
                <a:latin typeface="+mn-ea"/>
              </a:rPr>
              <a:t>① 번 </a:t>
            </a:r>
            <a:r>
              <a:rPr kumimoji="1" lang="en-US" altLang="ko-KR" dirty="0" smtClean="0">
                <a:latin typeface="+mn-ea"/>
              </a:rPr>
              <a:t>“connect with the Netscaler gateway Plug-in” </a:t>
            </a:r>
            <a:r>
              <a:rPr kumimoji="1" lang="ko-KR" altLang="en-US" dirty="0" smtClean="0">
                <a:latin typeface="+mn-ea"/>
              </a:rPr>
              <a:t>클릭</a:t>
            </a:r>
            <a:endParaRPr kumimoji="1" lang="en-US" altLang="ko-KR" dirty="0" smtClean="0">
              <a:latin typeface="+mn-ea"/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+mj-ea"/>
              <a:buAutoNum type="circleNumDbPlain"/>
            </a:pPr>
            <a:endParaRPr kumimoji="1" lang="ko-KR" altLang="en-US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36056" y="5234737"/>
            <a:ext cx="1060042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※  </a:t>
            </a:r>
            <a:r>
              <a:rPr kumimoji="1" lang="ko-KR" altLang="en-US" dirty="0" smtClean="0">
                <a:latin typeface="+mn-ea"/>
              </a:rPr>
              <a:t>②번 </a:t>
            </a:r>
            <a:r>
              <a:rPr kumimoji="1" lang="en-US" altLang="ko-KR" dirty="0" smtClean="0">
                <a:latin typeface="+mn-ea"/>
              </a:rPr>
              <a:t>Clientless Access</a:t>
            </a:r>
            <a:r>
              <a:rPr kumimoji="1" lang="ko-KR" altLang="en-US" dirty="0" smtClean="0">
                <a:latin typeface="+mn-ea"/>
              </a:rPr>
              <a:t>는 외부 공용 </a:t>
            </a:r>
            <a:r>
              <a:rPr kumimoji="1" lang="en-US" altLang="ko-KR" dirty="0" smtClean="0">
                <a:latin typeface="+mn-ea"/>
              </a:rPr>
              <a:t>PC</a:t>
            </a:r>
            <a:r>
              <a:rPr kumimoji="1" lang="ko-KR" altLang="en-US" dirty="0" smtClean="0">
                <a:latin typeface="+mn-ea"/>
              </a:rPr>
              <a:t>등에서 프로그램 설치 없이 접속할 때 필요한 기능으로 </a:t>
            </a:r>
            <a:endParaRPr kumimoji="1" lang="en-US" altLang="ko-KR" dirty="0" smtClean="0">
              <a:latin typeface="+mn-ea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 </a:t>
            </a:r>
            <a:r>
              <a:rPr kumimoji="1" lang="ko-KR" altLang="en-US" dirty="0" smtClean="0">
                <a:latin typeface="+mn-ea"/>
              </a:rPr>
              <a:t>자세한 사용 방법은 </a:t>
            </a:r>
            <a:r>
              <a:rPr kumimoji="1" lang="en-US" altLang="ko-KR" dirty="0" smtClean="0">
                <a:latin typeface="+mn-ea"/>
              </a:rPr>
              <a:t>FAQ </a:t>
            </a:r>
            <a:r>
              <a:rPr kumimoji="1" lang="ko-KR" altLang="en-US" dirty="0" smtClean="0">
                <a:latin typeface="+mn-ea"/>
              </a:rPr>
              <a:t>자료 참조</a:t>
            </a:r>
            <a:endParaRPr kumimoji="1" lang="en-US" altLang="ko-KR" dirty="0">
              <a:latin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87" y="1643055"/>
            <a:ext cx="6882586" cy="3313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타원 11"/>
          <p:cNvSpPr/>
          <p:nvPr/>
        </p:nvSpPr>
        <p:spPr bwMode="auto">
          <a:xfrm>
            <a:off x="3096195" y="3210208"/>
            <a:ext cx="582187" cy="52012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9252" y="3299760"/>
            <a:ext cx="267844" cy="267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1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6124362" y="3141073"/>
            <a:ext cx="598557" cy="53110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7419" y="3230625"/>
            <a:ext cx="267844" cy="267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2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VPN </a:t>
            </a:r>
            <a:r>
              <a:rPr lang="ko-KR" altLang="en-US" dirty="0">
                <a:latin typeface="+mn-ea"/>
              </a:rPr>
              <a:t>설치 </a:t>
            </a:r>
            <a:r>
              <a:rPr lang="en-US" altLang="ko-KR" dirty="0" smtClean="0">
                <a:latin typeface="+mn-ea"/>
              </a:rPr>
              <a:t>(3/5)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567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6" y="829410"/>
            <a:ext cx="1036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6) </a:t>
            </a:r>
            <a:r>
              <a:rPr kumimoji="1" lang="ko-KR" altLang="en-US" dirty="0" smtClean="0">
                <a:latin typeface="+mn-ea"/>
              </a:rPr>
              <a:t>화면 하단의 </a:t>
            </a:r>
            <a:r>
              <a:rPr kumimoji="1" lang="en-US" altLang="ko-KR" dirty="0" smtClean="0">
                <a:latin typeface="+mn-ea"/>
              </a:rPr>
              <a:t>Download </a:t>
            </a:r>
            <a:r>
              <a:rPr kumimoji="1" lang="ko-KR" altLang="en-US" dirty="0" smtClean="0">
                <a:latin typeface="+mn-ea"/>
              </a:rPr>
              <a:t>버튼 선택</a:t>
            </a:r>
            <a:r>
              <a:rPr kumimoji="1" lang="en-US" altLang="ko-KR" dirty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후</a:t>
            </a:r>
            <a:r>
              <a:rPr kumimoji="1" lang="en-US" altLang="ko-KR" dirty="0" smtClean="0">
                <a:latin typeface="+mn-ea"/>
              </a:rPr>
              <a:t> </a:t>
            </a:r>
            <a:r>
              <a:rPr kumimoji="1" lang="ko-KR" altLang="en-US" dirty="0" smtClean="0">
                <a:latin typeface="+mn-ea"/>
              </a:rPr>
              <a:t>실행 버튼 클릭</a:t>
            </a:r>
            <a:endParaRPr kumimoji="1" lang="ko-KR" altLang="en-US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71" y="1348293"/>
            <a:ext cx="6972699" cy="40097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14" y="5383357"/>
            <a:ext cx="9315450" cy="581025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 bwMode="auto">
          <a:xfrm>
            <a:off x="5210855" y="4540827"/>
            <a:ext cx="3372035" cy="39485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7483000" y="5507613"/>
            <a:ext cx="1027153" cy="35286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VPN </a:t>
            </a:r>
            <a:r>
              <a:rPr lang="ko-KR" altLang="en-US" dirty="0">
                <a:latin typeface="+mn-ea"/>
              </a:rPr>
              <a:t>설치 </a:t>
            </a:r>
            <a:r>
              <a:rPr lang="en-US" altLang="ko-KR" dirty="0" smtClean="0">
                <a:latin typeface="+mn-ea"/>
              </a:rPr>
              <a:t>(4/5)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6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6" y="829410"/>
            <a:ext cx="10362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7</a:t>
            </a:r>
            <a:r>
              <a:rPr kumimoji="1" lang="en-US" altLang="ko-KR" dirty="0" smtClean="0">
                <a:latin typeface="+mn-ea"/>
              </a:rPr>
              <a:t>) Setup </a:t>
            </a:r>
            <a:r>
              <a:rPr kumimoji="1" lang="ko-KR" altLang="en-US" dirty="0" smtClean="0">
                <a:latin typeface="+mn-ea"/>
              </a:rPr>
              <a:t>화면에서 </a:t>
            </a:r>
            <a:r>
              <a:rPr kumimoji="1" lang="en-US" altLang="ko-KR" dirty="0" smtClean="0">
                <a:latin typeface="+mn-ea"/>
              </a:rPr>
              <a:t>Install </a:t>
            </a:r>
            <a:r>
              <a:rPr kumimoji="1" lang="ko-KR" altLang="en-US" dirty="0" smtClean="0">
                <a:latin typeface="+mn-ea"/>
              </a:rPr>
              <a:t>선택</a:t>
            </a:r>
            <a:r>
              <a:rPr kumimoji="1" lang="en-US" altLang="ko-KR" dirty="0" smtClean="0">
                <a:latin typeface="+mn-ea"/>
              </a:rPr>
              <a:t>, </a:t>
            </a:r>
            <a:r>
              <a:rPr kumimoji="1" lang="ko-KR" altLang="en-US" dirty="0" smtClean="0">
                <a:latin typeface="+mn-ea"/>
              </a:rPr>
              <a:t>정상 설치 확인 및 </a:t>
            </a:r>
            <a:r>
              <a:rPr kumimoji="1" lang="en-US" altLang="ko-KR" dirty="0" smtClean="0">
                <a:latin typeface="+mn-ea"/>
              </a:rPr>
              <a:t>Finish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  </a:t>
            </a:r>
            <a:r>
              <a:rPr kumimoji="1" lang="ko-KR" altLang="en-US" dirty="0" smtClean="0">
                <a:latin typeface="+mn-ea"/>
              </a:rPr>
              <a:t>프로그램 정상 설치 되었으면 이제 웹 페이지</a:t>
            </a:r>
            <a:r>
              <a:rPr kumimoji="1" lang="en-US" altLang="ko-KR" dirty="0" smtClean="0">
                <a:latin typeface="+mn-ea"/>
              </a:rPr>
              <a:t>(sslvpn.koreanair.com) </a:t>
            </a:r>
            <a:r>
              <a:rPr kumimoji="1" lang="ko-KR" altLang="en-US" dirty="0" smtClean="0">
                <a:latin typeface="+mn-ea"/>
              </a:rPr>
              <a:t>접속 없이 프로그램을 </a:t>
            </a:r>
            <a:endParaRPr kumimoji="1" lang="en-US" altLang="ko-KR" dirty="0" smtClean="0">
              <a:latin typeface="+mn-ea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>
                <a:latin typeface="+mn-ea"/>
              </a:rPr>
              <a:t> </a:t>
            </a:r>
            <a:r>
              <a:rPr kumimoji="1" lang="en-US" altLang="ko-KR" dirty="0" smtClean="0">
                <a:latin typeface="+mn-ea"/>
              </a:rPr>
              <a:t>     </a:t>
            </a:r>
            <a:r>
              <a:rPr kumimoji="1" lang="ko-KR" altLang="en-US" dirty="0" smtClean="0">
                <a:latin typeface="+mn-ea"/>
              </a:rPr>
              <a:t>통해 </a:t>
            </a:r>
            <a:r>
              <a:rPr kumimoji="1" lang="en-US" altLang="ko-KR" dirty="0" smtClean="0">
                <a:latin typeface="+mn-ea"/>
              </a:rPr>
              <a:t>VPN </a:t>
            </a:r>
            <a:r>
              <a:rPr kumimoji="1" lang="ko-KR" altLang="en-US" dirty="0" smtClean="0">
                <a:latin typeface="+mn-ea"/>
              </a:rPr>
              <a:t>연결 가능</a:t>
            </a:r>
            <a:r>
              <a:rPr kumimoji="1" lang="en-US" altLang="ko-KR" dirty="0" smtClean="0">
                <a:latin typeface="+mn-ea"/>
              </a:rPr>
              <a:t> </a:t>
            </a:r>
            <a:endParaRPr kumimoji="1" lang="ko-KR" altLang="en-US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2089301"/>
            <a:ext cx="3949444" cy="308817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31" y="2658472"/>
            <a:ext cx="3898601" cy="30484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54" y="3165179"/>
            <a:ext cx="4288620" cy="3353381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 bwMode="auto">
          <a:xfrm>
            <a:off x="3109562" y="4735034"/>
            <a:ext cx="1027153" cy="35286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9817124" y="6165700"/>
            <a:ext cx="1027153" cy="35286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VPN </a:t>
            </a:r>
            <a:r>
              <a:rPr lang="ko-KR" altLang="en-US" dirty="0">
                <a:latin typeface="+mn-ea"/>
              </a:rPr>
              <a:t>설치 </a:t>
            </a:r>
            <a:r>
              <a:rPr lang="en-US" altLang="ko-KR" dirty="0" smtClean="0">
                <a:latin typeface="+mn-ea"/>
              </a:rPr>
              <a:t>(5/5)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0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36056" y="829410"/>
            <a:ext cx="10362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1) VPN </a:t>
            </a:r>
            <a:r>
              <a:rPr kumimoji="1" lang="ko-KR" altLang="en-US" dirty="0" smtClean="0">
                <a:latin typeface="+mn-ea"/>
              </a:rPr>
              <a:t>로그인 </a:t>
            </a:r>
            <a:endParaRPr kumimoji="1" lang="en-US" altLang="ko-KR" dirty="0" smtClean="0">
              <a:latin typeface="+mn-ea"/>
            </a:endParaRPr>
          </a:p>
          <a:p>
            <a:pPr marL="452438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kumimoji="1" lang="en-US" altLang="ko-KR" dirty="0" smtClean="0">
                <a:latin typeface="+mn-ea"/>
              </a:rPr>
              <a:t> Windows </a:t>
            </a:r>
            <a:r>
              <a:rPr kumimoji="1" lang="ko-KR" altLang="en-US" dirty="0" smtClean="0">
                <a:latin typeface="+mn-ea"/>
              </a:rPr>
              <a:t>작업 표시줄 클릭 후 </a:t>
            </a:r>
            <a:r>
              <a:rPr kumimoji="1" lang="en-US" altLang="ko-KR" dirty="0" smtClean="0">
                <a:latin typeface="+mn-ea"/>
              </a:rPr>
              <a:t>NetScaler Gateway </a:t>
            </a:r>
            <a:r>
              <a:rPr kumimoji="1" lang="ko-KR" altLang="en-US" dirty="0" smtClean="0">
                <a:latin typeface="+mn-ea"/>
              </a:rPr>
              <a:t>클릭 </a:t>
            </a:r>
            <a:r>
              <a:rPr kumimoji="1" lang="en-US" altLang="ko-KR" dirty="0" smtClean="0">
                <a:latin typeface="+mn-ea"/>
              </a:rPr>
              <a:t/>
            </a:r>
            <a:br>
              <a:rPr kumimoji="1" lang="en-US" altLang="ko-KR" dirty="0" smtClean="0">
                <a:latin typeface="+mn-ea"/>
              </a:rPr>
            </a:br>
            <a:r>
              <a:rPr kumimoji="1" lang="en-US" altLang="ko-KR" dirty="0" smtClean="0">
                <a:latin typeface="+mn-ea"/>
              </a:rPr>
              <a:t>   (</a:t>
            </a:r>
            <a:r>
              <a:rPr kumimoji="1" lang="ko-KR" altLang="en-US" dirty="0" smtClean="0">
                <a:latin typeface="+mn-ea"/>
              </a:rPr>
              <a:t>만약</a:t>
            </a:r>
            <a:r>
              <a:rPr kumimoji="1" lang="en-US" altLang="ko-KR" dirty="0" smtClean="0">
                <a:latin typeface="+mn-ea"/>
              </a:rPr>
              <a:t>, </a:t>
            </a:r>
            <a:r>
              <a:rPr kumimoji="1" lang="ko-KR" altLang="en-US" dirty="0" smtClean="0">
                <a:latin typeface="+mn-ea"/>
              </a:rPr>
              <a:t>우측 아래 표기가 안될 경우 설치된 프로그램에서 </a:t>
            </a:r>
            <a:r>
              <a:rPr kumimoji="1" lang="en-US" altLang="ko-KR" dirty="0" smtClean="0">
                <a:latin typeface="+mn-ea"/>
              </a:rPr>
              <a:t>NetScaler Gateway </a:t>
            </a:r>
            <a:r>
              <a:rPr kumimoji="1" lang="ko-KR" altLang="en-US" dirty="0" smtClean="0">
                <a:latin typeface="+mn-ea"/>
              </a:rPr>
              <a:t>실행 파일 선택</a:t>
            </a:r>
            <a:r>
              <a:rPr kumimoji="1" lang="en-US" altLang="ko-KR" dirty="0" smtClean="0">
                <a:latin typeface="+mn-ea"/>
              </a:rPr>
              <a:t>)</a:t>
            </a:r>
          </a:p>
          <a:p>
            <a:pPr marL="452438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kumimoji="1" lang="en-US" altLang="ko-KR" dirty="0" smtClean="0">
                <a:latin typeface="+mn-ea"/>
              </a:rPr>
              <a:t> Connection</a:t>
            </a:r>
            <a:r>
              <a:rPr kumimoji="1" lang="ko-KR" altLang="en-US" dirty="0" smtClean="0">
                <a:latin typeface="+mn-ea"/>
              </a:rPr>
              <a:t>  </a:t>
            </a:r>
            <a:r>
              <a:rPr kumimoji="1" lang="en-US" altLang="ko-KR" dirty="0" smtClean="0">
                <a:latin typeface="+mn-ea"/>
              </a:rPr>
              <a:t>: sslvpn.koreanair.com </a:t>
            </a:r>
            <a:r>
              <a:rPr kumimoji="1" lang="ko-KR" altLang="en-US" dirty="0" smtClean="0">
                <a:latin typeface="+mn-ea"/>
              </a:rPr>
              <a:t>선택</a:t>
            </a:r>
            <a:endParaRPr kumimoji="1" lang="en-US" altLang="ko-KR" dirty="0" smtClean="0">
              <a:latin typeface="+mn-ea"/>
            </a:endParaRPr>
          </a:p>
          <a:p>
            <a:pPr marL="452438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  Username </a:t>
            </a:r>
            <a:r>
              <a:rPr kumimoji="1" lang="ko-KR" altLang="en-US" dirty="0" smtClean="0">
                <a:latin typeface="+mn-ea"/>
              </a:rPr>
              <a:t>및 </a:t>
            </a:r>
            <a:r>
              <a:rPr kumimoji="1" lang="en-US" altLang="ko-KR" dirty="0" smtClean="0">
                <a:latin typeface="+mn-ea"/>
              </a:rPr>
              <a:t>Password</a:t>
            </a:r>
            <a:r>
              <a:rPr kumimoji="1" lang="ko-KR" altLang="en-US" dirty="0" smtClean="0">
                <a:latin typeface="+mn-ea"/>
              </a:rPr>
              <a:t>에 </a:t>
            </a:r>
            <a:r>
              <a:rPr kumimoji="1" lang="en-US" altLang="ko-KR" dirty="0" smtClean="0">
                <a:latin typeface="+mn-ea"/>
              </a:rPr>
              <a:t> hanway ID</a:t>
            </a:r>
            <a:r>
              <a:rPr kumimoji="1" lang="ko-KR" altLang="en-US" dirty="0" smtClean="0">
                <a:latin typeface="+mn-ea"/>
              </a:rPr>
              <a:t>와 </a:t>
            </a:r>
            <a:r>
              <a:rPr kumimoji="1" lang="en-US" altLang="ko-KR" dirty="0" smtClean="0">
                <a:latin typeface="+mn-ea"/>
              </a:rPr>
              <a:t>Password </a:t>
            </a:r>
            <a:r>
              <a:rPr kumimoji="1" lang="ko-KR" altLang="en-US" dirty="0" smtClean="0">
                <a:latin typeface="+mn-ea"/>
              </a:rPr>
              <a:t>입력</a:t>
            </a:r>
            <a:r>
              <a:rPr kumimoji="1" lang="en-US" altLang="ko-KR" dirty="0" smtClean="0">
                <a:latin typeface="+mn-ea"/>
              </a:rPr>
              <a:t>, </a:t>
            </a:r>
          </a:p>
          <a:p>
            <a:pPr marL="452438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dirty="0" smtClean="0">
                <a:latin typeface="+mn-ea"/>
              </a:rPr>
              <a:t>- </a:t>
            </a:r>
            <a:r>
              <a:rPr kumimoji="1" lang="ko-KR" altLang="en-US" dirty="0" smtClean="0">
                <a:latin typeface="+mn-ea"/>
              </a:rPr>
              <a:t>사용 동의문 박스에 체크 후 </a:t>
            </a:r>
            <a:r>
              <a:rPr kumimoji="1" lang="en-US" altLang="ko-KR" dirty="0" smtClean="0">
                <a:latin typeface="+mn-ea"/>
              </a:rPr>
              <a:t>Logon </a:t>
            </a:r>
            <a:r>
              <a:rPr kumimoji="1" lang="ko-KR" altLang="en-US" dirty="0" smtClean="0">
                <a:latin typeface="+mn-ea"/>
              </a:rPr>
              <a:t>버튼 클릭</a:t>
            </a:r>
            <a:r>
              <a:rPr kumimoji="1" lang="en-US" altLang="ko-KR" dirty="0" smtClean="0">
                <a:latin typeface="+mn-ea"/>
              </a:rPr>
              <a:t>  </a:t>
            </a:r>
            <a:endParaRPr kumimoji="1" lang="ko-KR" altLang="en-US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439" y="2788926"/>
            <a:ext cx="4796455" cy="35221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7541" t="44585" r="30649"/>
          <a:stretch/>
        </p:blipFill>
        <p:spPr>
          <a:xfrm>
            <a:off x="1789844" y="4150984"/>
            <a:ext cx="2660970" cy="2064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19" y="3024145"/>
            <a:ext cx="3747888" cy="523290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 bwMode="auto">
          <a:xfrm>
            <a:off x="2131536" y="3024145"/>
            <a:ext cx="534545" cy="52329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3650028" y="5335851"/>
            <a:ext cx="635533" cy="52512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화살표 연결선 9"/>
          <p:cNvCxnSpPr>
            <a:stCxn id="8" idx="4"/>
          </p:cNvCxnSpPr>
          <p:nvPr/>
        </p:nvCxnSpPr>
        <p:spPr>
          <a:xfrm>
            <a:off x="2398809" y="3547435"/>
            <a:ext cx="1251219" cy="1927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9" idx="6"/>
          </p:cNvCxnSpPr>
          <p:nvPr/>
        </p:nvCxnSpPr>
        <p:spPr>
          <a:xfrm flipV="1">
            <a:off x="4285561" y="5596573"/>
            <a:ext cx="1631878" cy="1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 bwMode="auto">
          <a:xfrm>
            <a:off x="9850689" y="5819024"/>
            <a:ext cx="863205" cy="52512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 latinLnBrk="0">
              <a:buFont typeface="Arial" pitchFamily="34" charset="0"/>
              <a:buChar char="•"/>
            </a:pPr>
            <a:endParaRPr kumimoji="0" lang="ko-KR" altLang="en-US" sz="1400" b="1" kern="0" noProof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2. </a:t>
            </a:r>
            <a:r>
              <a:rPr lang="ko-KR" altLang="en-US" dirty="0">
                <a:latin typeface="+mn-ea"/>
              </a:rPr>
              <a:t>로그인</a:t>
            </a:r>
            <a:r>
              <a:rPr lang="en-US" altLang="ko-KR" dirty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로그아웃 </a:t>
            </a:r>
            <a:r>
              <a:rPr lang="en-US" altLang="ko-KR" dirty="0" smtClean="0">
                <a:latin typeface="+mn-ea"/>
              </a:rPr>
              <a:t>(1/3)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60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XW_PPT_템플릿_2017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화상회의 적용방안.pptx" id="{34FAABB5-D755-45D2-A875-81D479D8BB06}" vid="{3C8F12CD-4333-4227-BF5E-0B6E9A86B0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XW_ppt_Templates_2017v2_XWSO</Template>
  <TotalTime>7425</TotalTime>
  <Words>1600</Words>
  <Application>Microsoft Office PowerPoint</Application>
  <PresentationFormat>와이드스크린</PresentationFormat>
  <Paragraphs>250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HY헤드라인M</vt:lpstr>
      <vt:lpstr>맑은 고딕</vt:lpstr>
      <vt:lpstr>Arial</vt:lpstr>
      <vt:lpstr>Calibri</vt:lpstr>
      <vt:lpstr>Calibri Light</vt:lpstr>
      <vt:lpstr>Wingdings</vt:lpstr>
      <vt:lpstr>_XW_PPT_템플릿_2017</vt:lpstr>
      <vt:lpstr>PowerPoint 프레젠테이션</vt:lpstr>
      <vt:lpstr>목차</vt:lpstr>
      <vt:lpstr>1. VPN 개요</vt:lpstr>
      <vt:lpstr>2. VPN 설치 (1/5)</vt:lpstr>
      <vt:lpstr>2. VPN 설치 (2/5)</vt:lpstr>
      <vt:lpstr>2. VPN 설치 (3/5)</vt:lpstr>
      <vt:lpstr>2. VPN 설치 (4/5)</vt:lpstr>
      <vt:lpstr>2. VPN 설치 (5/5)</vt:lpstr>
      <vt:lpstr>2. 로그인/로그아웃 (1/3)</vt:lpstr>
      <vt:lpstr>2. 로그인/로그아웃 (2/3)</vt:lpstr>
      <vt:lpstr>2. 로그인/로그아웃 (3/3)</vt:lpstr>
      <vt:lpstr>3. 모바일 VPN - 안드로이드</vt:lpstr>
      <vt:lpstr>3. 모바일 VPN - 안드로이드</vt:lpstr>
      <vt:lpstr>3. 모바일 VPN - 안드로이드</vt:lpstr>
      <vt:lpstr>3. 모바일 VPN - IOS</vt:lpstr>
      <vt:lpstr>3. 모바일 VPN - IOS</vt:lpstr>
      <vt:lpstr>3. 모바일 VPN - IOS</vt:lpstr>
      <vt:lpstr>4. 유의 사항</vt:lpstr>
      <vt:lpstr>첨부</vt:lpstr>
      <vt:lpstr>FAQ.1 Plug-in S/W 설치 진행 중 오류가 발생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FAQ.6 Plug-in 정상 설치 및 접속 후 인터넷 및 사내 시스템 접속 불가</vt:lpstr>
      <vt:lpstr>FAQ.7 안드로이드 VPN 연결은 정상이나 VPN사용안내페이지만 표기</vt:lpstr>
      <vt:lpstr>PowerPoint 프레젠테이션</vt:lpstr>
      <vt:lpstr>PowerPoint 프레젠테이션</vt:lpstr>
    </vt:vector>
  </TitlesOfParts>
  <Company>KAL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2017년 IT Infra 개선 진행 현황</dc:title>
  <dc:creator>최정희</dc:creator>
  <cp:lastModifiedBy>최종철(XW - CHOI JONG CHUL)</cp:lastModifiedBy>
  <cp:revision>210</cp:revision>
  <dcterms:created xsi:type="dcterms:W3CDTF">2017-07-19T00:45:58Z</dcterms:created>
  <dcterms:modified xsi:type="dcterms:W3CDTF">2018-10-05T03:48:53Z</dcterms:modified>
</cp:coreProperties>
</file>